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5"/>
  </p:notesMasterIdLst>
  <p:sldIdLst>
    <p:sldId id="271" r:id="rId2"/>
    <p:sldId id="279" r:id="rId3"/>
    <p:sldId id="354" r:id="rId4"/>
    <p:sldId id="272" r:id="rId5"/>
    <p:sldId id="329" r:id="rId6"/>
    <p:sldId id="353" r:id="rId7"/>
    <p:sldId id="276" r:id="rId8"/>
    <p:sldId id="346" r:id="rId9"/>
    <p:sldId id="347" r:id="rId10"/>
    <p:sldId id="348" r:id="rId11"/>
    <p:sldId id="288" r:id="rId12"/>
    <p:sldId id="325" r:id="rId13"/>
    <p:sldId id="277" r:id="rId14"/>
    <p:sldId id="313" r:id="rId15"/>
    <p:sldId id="275" r:id="rId16"/>
    <p:sldId id="323" r:id="rId17"/>
    <p:sldId id="320" r:id="rId18"/>
    <p:sldId id="344" r:id="rId19"/>
    <p:sldId id="343" r:id="rId20"/>
    <p:sldId id="294" r:id="rId21"/>
    <p:sldId id="327" r:id="rId22"/>
    <p:sldId id="340" r:id="rId23"/>
    <p:sldId id="296" r:id="rId24"/>
    <p:sldId id="297" r:id="rId25"/>
    <p:sldId id="295" r:id="rId26"/>
    <p:sldId id="290" r:id="rId27"/>
    <p:sldId id="305" r:id="rId28"/>
    <p:sldId id="304" r:id="rId29"/>
    <p:sldId id="321" r:id="rId30"/>
    <p:sldId id="306" r:id="rId31"/>
    <p:sldId id="324" r:id="rId32"/>
    <p:sldId id="357" r:id="rId33"/>
    <p:sldId id="349" r:id="rId34"/>
    <p:sldId id="350" r:id="rId35"/>
    <p:sldId id="328" r:id="rId36"/>
    <p:sldId id="358" r:id="rId37"/>
    <p:sldId id="335" r:id="rId38"/>
    <p:sldId id="336" r:id="rId39"/>
    <p:sldId id="337" r:id="rId40"/>
    <p:sldId id="342" r:id="rId41"/>
    <p:sldId id="338" r:id="rId42"/>
    <p:sldId id="359"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p:restoredTop sz="75912"/>
  </p:normalViewPr>
  <p:slideViewPr>
    <p:cSldViewPr snapToGrid="0" snapToObjects="1">
      <p:cViewPr varScale="1">
        <p:scale>
          <a:sx n="85" d="100"/>
          <a:sy n="85" d="100"/>
        </p:scale>
        <p:origin x="1560" y="1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3687F-77B8-4447-97F1-769579C94578}" type="datetimeFigureOut">
              <a:rPr lang="en-US" smtClean="0"/>
              <a:t>5/24/18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5671F-C917-C941-B0DE-A4A9B69EFE64}" type="slidenum">
              <a:rPr lang="en-US" smtClean="0"/>
              <a:t>‹#›</a:t>
            </a:fld>
            <a:endParaRPr lang="en-US"/>
          </a:p>
        </p:txBody>
      </p:sp>
    </p:spTree>
    <p:extLst>
      <p:ext uri="{BB962C8B-B14F-4D97-AF65-F5344CB8AC3E}">
        <p14:creationId xmlns:p14="http://schemas.microsoft.com/office/powerpoint/2010/main" val="177580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1</a:t>
            </a:fld>
            <a:endParaRPr lang="en-US"/>
          </a:p>
        </p:txBody>
      </p:sp>
    </p:spTree>
    <p:extLst>
      <p:ext uri="{BB962C8B-B14F-4D97-AF65-F5344CB8AC3E}">
        <p14:creationId xmlns:p14="http://schemas.microsoft.com/office/powerpoint/2010/main" val="132257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5050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259775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4289679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13</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01678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85195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63772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16</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409262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17</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95036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18</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81703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7981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7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2</a:t>
            </a:fld>
            <a:endParaRPr lang="en-US" sz="800" dirty="0"/>
          </a:p>
        </p:txBody>
      </p:sp>
    </p:spTree>
    <p:extLst>
      <p:ext uri="{BB962C8B-B14F-4D97-AF65-F5344CB8AC3E}">
        <p14:creationId xmlns:p14="http://schemas.microsoft.com/office/powerpoint/2010/main" val="262026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51226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298036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7569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79855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24</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47078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25</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832292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26</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2600777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27</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13647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719116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29</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74221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have heard of or used some of Intuit’s products.</a:t>
            </a:r>
          </a:p>
          <a:p>
            <a:r>
              <a:rPr lang="en-US" sz="1200" kern="1200" dirty="0">
                <a:solidFill>
                  <a:schemeClr val="tx1"/>
                </a:solidFill>
                <a:effectLst/>
                <a:latin typeface="+mn-lt"/>
                <a:ea typeface="+mn-ea"/>
                <a:cs typeface="+mn-cs"/>
              </a:rPr>
              <a:t>We make financial software for consumers, small businesses and the self-employed. Our mission is to power prosperity around the world.</a:t>
            </a:r>
          </a:p>
          <a:p>
            <a:r>
              <a:rPr lang="en-US" sz="1200" kern="1200" dirty="0">
                <a:solidFill>
                  <a:schemeClr val="tx1"/>
                </a:solidFill>
                <a:effectLst/>
                <a:latin typeface="+mn-lt"/>
                <a:ea typeface="+mn-ea"/>
                <a:cs typeface="+mn-cs"/>
              </a:rPr>
              <a:t>Here’s one of our main product at Intuit: </a:t>
            </a:r>
            <a:r>
              <a:rPr lang="en-US" sz="1200" kern="1200" dirty="0" err="1">
                <a:solidFill>
                  <a:schemeClr val="tx1"/>
                </a:solidFill>
                <a:effectLst/>
                <a:latin typeface="+mn-lt"/>
                <a:ea typeface="+mn-ea"/>
                <a:cs typeface="+mn-cs"/>
              </a:rPr>
              <a:t>Quickbooks</a:t>
            </a:r>
            <a:r>
              <a:rPr lang="en-US" sz="1200" kern="1200" dirty="0">
                <a:solidFill>
                  <a:schemeClr val="tx1"/>
                </a:solidFill>
                <a:effectLst/>
                <a:latin typeface="+mn-lt"/>
                <a:ea typeface="+mn-ea"/>
                <a:cs typeface="+mn-cs"/>
              </a:rPr>
              <a:t>, accounting software for small and medium-sized businesses which offers them accounting applications, including accepting business payments, managing and pay bills, and payroll functions.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3</a:t>
            </a:fld>
            <a:endParaRPr lang="en-US" sz="800" dirty="0"/>
          </a:p>
        </p:txBody>
      </p:sp>
    </p:spTree>
    <p:extLst>
      <p:ext uri="{BB962C8B-B14F-4D97-AF65-F5344CB8AC3E}">
        <p14:creationId xmlns:p14="http://schemas.microsoft.com/office/powerpoint/2010/main" val="3921043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30</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847224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31</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557977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32</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938966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33</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296939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34</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421267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35</a:t>
            </a:fld>
            <a:endParaRPr lang="en-US"/>
          </a:p>
        </p:txBody>
      </p:sp>
    </p:spTree>
    <p:extLst>
      <p:ext uri="{BB962C8B-B14F-4D97-AF65-F5344CB8AC3E}">
        <p14:creationId xmlns:p14="http://schemas.microsoft.com/office/powerpoint/2010/main" val="4061909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36</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885224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37</a:t>
            </a:fld>
            <a:endParaRPr lang="en-US"/>
          </a:p>
        </p:txBody>
      </p:sp>
    </p:spTree>
    <p:extLst>
      <p:ext uri="{BB962C8B-B14F-4D97-AF65-F5344CB8AC3E}">
        <p14:creationId xmlns:p14="http://schemas.microsoft.com/office/powerpoint/2010/main" val="801674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38</a:t>
            </a:fld>
            <a:endParaRPr lang="en-US"/>
          </a:p>
        </p:txBody>
      </p:sp>
    </p:spTree>
    <p:extLst>
      <p:ext uri="{BB962C8B-B14F-4D97-AF65-F5344CB8AC3E}">
        <p14:creationId xmlns:p14="http://schemas.microsoft.com/office/powerpoint/2010/main" val="181717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39</a:t>
            </a:fld>
            <a:endParaRPr lang="en-US"/>
          </a:p>
        </p:txBody>
      </p:sp>
    </p:spTree>
    <p:extLst>
      <p:ext uri="{BB962C8B-B14F-4D97-AF65-F5344CB8AC3E}">
        <p14:creationId xmlns:p14="http://schemas.microsoft.com/office/powerpoint/2010/main" val="361360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993092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40</a:t>
            </a:fld>
            <a:endParaRPr lang="en-US"/>
          </a:p>
        </p:txBody>
      </p:sp>
    </p:spTree>
    <p:extLst>
      <p:ext uri="{BB962C8B-B14F-4D97-AF65-F5344CB8AC3E}">
        <p14:creationId xmlns:p14="http://schemas.microsoft.com/office/powerpoint/2010/main" val="4131406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5671F-C917-C941-B0DE-A4A9B69EFE64}" type="slidenum">
              <a:rPr lang="en-US" smtClean="0"/>
              <a:t>41</a:t>
            </a:fld>
            <a:endParaRPr lang="en-US"/>
          </a:p>
        </p:txBody>
      </p:sp>
    </p:spTree>
    <p:extLst>
      <p:ext uri="{BB962C8B-B14F-4D97-AF65-F5344CB8AC3E}">
        <p14:creationId xmlns:p14="http://schemas.microsoft.com/office/powerpoint/2010/main" val="3035590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42</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220585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54742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161959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6626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393314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sample </a:t>
            </a:r>
            <a:r>
              <a:rPr lang="en-US" b="1" baseline="0" dirty="0"/>
              <a:t>INTRODUCTION </a:t>
            </a:r>
            <a:r>
              <a:rPr lang="en-US" b="0" baseline="0" dirty="0"/>
              <a:t>using the </a:t>
            </a:r>
            <a:r>
              <a:rPr lang="en-US" b="0" i="1" baseline="0" dirty="0"/>
              <a:t>1-Column layout</a:t>
            </a:r>
            <a:r>
              <a:rPr lang="en-US" b="0" baseline="0" dirty="0"/>
              <a:t>. </a:t>
            </a:r>
          </a:p>
          <a:p>
            <a:endParaRPr lang="en-US" b="0" baseline="0" dirty="0"/>
          </a:p>
          <a:p>
            <a:r>
              <a:rPr lang="en-US" dirty="0"/>
              <a:t>Placeholder </a:t>
            </a:r>
            <a:r>
              <a:rPr lang="en-US" baseline="0" dirty="0"/>
              <a:t>text boxes that appear as part of the selected layout have predefined fonts, sizes and colors. To change the appearance of any line of text, on the </a:t>
            </a:r>
            <a:r>
              <a:rPr lang="en-US" b="1" baseline="0" dirty="0"/>
              <a:t>Home</a:t>
            </a:r>
            <a:r>
              <a:rPr lang="en-US" baseline="0" dirty="0"/>
              <a:t> tab, in the </a:t>
            </a:r>
            <a:r>
              <a:rPr lang="en-US" b="1" baseline="0" dirty="0"/>
              <a:t>Paragraph</a:t>
            </a:r>
            <a:r>
              <a:rPr lang="en-US" baseline="0" dirty="0"/>
              <a:t> group, click </a:t>
            </a:r>
            <a:r>
              <a:rPr lang="en-US" b="1" baseline="0" dirty="0"/>
              <a:t>Increase Indent </a:t>
            </a:r>
            <a:r>
              <a:rPr lang="en-US" baseline="0" dirty="0"/>
              <a:t>or </a:t>
            </a:r>
            <a:r>
              <a:rPr lang="en-US" b="1" baseline="0" dirty="0"/>
              <a:t>Decrease Indent</a:t>
            </a:r>
            <a:r>
              <a:rPr lang="en-US" b="0" baseline="0" dirty="0"/>
              <a:t>. The selected text will reformat to the predefined size according to its indent level. </a:t>
            </a:r>
          </a:p>
          <a:p>
            <a:endParaRPr lang="en-US" b="0" baseline="0" dirty="0"/>
          </a:p>
          <a:p>
            <a:r>
              <a:rPr lang="en-US" b="0" baseline="0" dirty="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Bold" charset="0"/>
                <a:ea typeface="+mn-ea"/>
              </a:rPr>
              <a:pPr marL="0" marR="0" lvl="0" indent="0" algn="l" defTabSz="457791"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dirty="0">
              <a:ln>
                <a:noFill/>
              </a:ln>
              <a:solidFill>
                <a:prstClr val="black"/>
              </a:solidFill>
              <a:effectLst/>
              <a:uLnTx/>
              <a:uFillTx/>
              <a:latin typeface="AvenirNext forINTUIT Bold" charset="0"/>
              <a:ea typeface="+mn-ea"/>
            </a:endParaRPr>
          </a:p>
        </p:txBody>
      </p:sp>
    </p:spTree>
    <p:extLst>
      <p:ext uri="{BB962C8B-B14F-4D97-AF65-F5344CB8AC3E}">
        <p14:creationId xmlns:p14="http://schemas.microsoft.com/office/powerpoint/2010/main" val="75454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2235" b="15046"/>
          <a:stretch/>
        </p:blipFill>
        <p:spPr>
          <a:xfrm>
            <a:off x="-18148" y="1003931"/>
            <a:ext cx="8523942" cy="5882608"/>
          </a:xfrm>
          <a:prstGeom prst="rect">
            <a:avLst/>
          </a:prstGeom>
          <a:noFill/>
          <a:ln>
            <a:noFill/>
          </a:ln>
        </p:spPr>
      </p:pic>
      <p:sp>
        <p:nvSpPr>
          <p:cNvPr id="12" name="Text Placeholder 5"/>
          <p:cNvSpPr>
            <a:spLocks noGrp="1"/>
          </p:cNvSpPr>
          <p:nvPr>
            <p:ph type="body" sz="quarter" idx="12" hasCustomPrompt="1"/>
          </p:nvPr>
        </p:nvSpPr>
        <p:spPr>
          <a:xfrm>
            <a:off x="1438923" y="5014010"/>
            <a:ext cx="7085019"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923" y="4430579"/>
            <a:ext cx="7085019"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3A5C8D2-A30C-F941-B50F-7022CA072F83}" type="datetime4">
              <a:rPr lang="en-US" smtClean="0"/>
              <a:t>May 24, 2018</a:t>
            </a:fld>
            <a:endParaRPr lang="en-US"/>
          </a:p>
        </p:txBody>
      </p:sp>
      <p:sp>
        <p:nvSpPr>
          <p:cNvPr id="19" name="Title 18"/>
          <p:cNvSpPr>
            <a:spLocks noGrp="1"/>
          </p:cNvSpPr>
          <p:nvPr>
            <p:ph type="title" hasCustomPrompt="1"/>
          </p:nvPr>
        </p:nvSpPr>
        <p:spPr>
          <a:xfrm>
            <a:off x="1437347" y="1979094"/>
            <a:ext cx="7086598"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9" name="Group 8"/>
          <p:cNvGrpSpPr/>
          <p:nvPr userDrawn="1"/>
        </p:nvGrpSpPr>
        <p:grpSpPr>
          <a:xfrm>
            <a:off x="1535923" y="318425"/>
            <a:ext cx="10164582" cy="325070"/>
            <a:chOff x="1535523" y="318425"/>
            <a:chExt cx="10161935" cy="32507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523" y="318425"/>
              <a:ext cx="1125127" cy="3250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grpSp>
    </p:spTree>
    <p:extLst>
      <p:ext uri="{BB962C8B-B14F-4D97-AF65-F5344CB8AC3E}">
        <p14:creationId xmlns:p14="http://schemas.microsoft.com/office/powerpoint/2010/main" val="2308943892"/>
      </p:ext>
    </p:extLst>
  </p:cSld>
  <p:clrMapOvr>
    <a:overrideClrMapping bg1="lt1" tx1="dk1" bg2="lt2" tx2="dk2" accent1="accent1" accent2="accent2" accent3="accent3" accent4="accent4" accent5="accent5" accent6="accent6" hlink="hlink" folHlink="folHlink"/>
  </p:clrMapOvr>
  <p:transition>
    <p:wipe dir="r"/>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501304" y="1755648"/>
            <a:ext cx="11108309" cy="4334256"/>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420323526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9"/>
          <p:cNvSpPr>
            <a:spLocks noGrp="1"/>
          </p:cNvSpPr>
          <p:nvPr>
            <p:ph type="body" sz="quarter" idx="14" hasCustomPrompt="1"/>
          </p:nvPr>
        </p:nvSpPr>
        <p:spPr>
          <a:xfrm>
            <a:off x="501304" y="1757680"/>
            <a:ext cx="11108309" cy="4338320"/>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Text Placeholder 5"/>
          <p:cNvSpPr>
            <a:spLocks noGrp="1"/>
          </p:cNvSpPr>
          <p:nvPr>
            <p:ph type="body" sz="quarter" idx="16" hasCustomPrompt="1"/>
          </p:nvPr>
        </p:nvSpPr>
        <p:spPr>
          <a:xfrm>
            <a:off x="501303" y="787384"/>
            <a:ext cx="11108309"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67706747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486148" y="1810751"/>
            <a:ext cx="5191404"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Content Placeholder 5"/>
          <p:cNvSpPr>
            <a:spLocks noGrp="1"/>
          </p:cNvSpPr>
          <p:nvPr>
            <p:ph sz="quarter" idx="20" hasCustomPrompt="1"/>
          </p:nvPr>
        </p:nvSpPr>
        <p:spPr>
          <a:xfrm>
            <a:off x="503052" y="1810751"/>
            <a:ext cx="5191404"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55760603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486148" y="1810751"/>
            <a:ext cx="5191404"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0" hasCustomPrompt="1"/>
          </p:nvPr>
        </p:nvSpPr>
        <p:spPr>
          <a:xfrm>
            <a:off x="503052" y="1810751"/>
            <a:ext cx="5191404"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Text Placeholder 5"/>
          <p:cNvSpPr>
            <a:spLocks noGrp="1"/>
          </p:cNvSpPr>
          <p:nvPr>
            <p:ph type="body" sz="quarter" idx="16" hasCustomPrompt="1"/>
          </p:nvPr>
        </p:nvSpPr>
        <p:spPr>
          <a:xfrm>
            <a:off x="501303" y="787384"/>
            <a:ext cx="11108309"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99584755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1" name="Content Placeholder 5"/>
          <p:cNvSpPr>
            <a:spLocks noGrp="1"/>
          </p:cNvSpPr>
          <p:nvPr>
            <p:ph sz="quarter" idx="25" hasCustomPrompt="1"/>
          </p:nvPr>
        </p:nvSpPr>
        <p:spPr>
          <a:xfrm>
            <a:off x="8230040" y="1810751"/>
            <a:ext cx="3254233"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4" hasCustomPrompt="1"/>
          </p:nvPr>
        </p:nvSpPr>
        <p:spPr>
          <a:xfrm>
            <a:off x="4361504" y="1810751"/>
            <a:ext cx="3254233"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Content Placeholder 5"/>
          <p:cNvSpPr>
            <a:spLocks noGrp="1"/>
          </p:cNvSpPr>
          <p:nvPr>
            <p:ph sz="quarter" idx="23" hasCustomPrompt="1"/>
          </p:nvPr>
        </p:nvSpPr>
        <p:spPr>
          <a:xfrm>
            <a:off x="517435" y="1810751"/>
            <a:ext cx="3254233"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45932442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4" name="Content Placeholder 5"/>
          <p:cNvSpPr>
            <a:spLocks noGrp="1"/>
          </p:cNvSpPr>
          <p:nvPr>
            <p:ph sz="quarter" idx="25" hasCustomPrompt="1"/>
          </p:nvPr>
        </p:nvSpPr>
        <p:spPr>
          <a:xfrm>
            <a:off x="8230040" y="1810751"/>
            <a:ext cx="3254233"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2" name="Content Placeholder 5"/>
          <p:cNvSpPr>
            <a:spLocks noGrp="1"/>
          </p:cNvSpPr>
          <p:nvPr>
            <p:ph sz="quarter" idx="24" hasCustomPrompt="1"/>
          </p:nvPr>
        </p:nvSpPr>
        <p:spPr>
          <a:xfrm>
            <a:off x="4361504" y="1810751"/>
            <a:ext cx="3254233"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3" hasCustomPrompt="1"/>
          </p:nvPr>
        </p:nvSpPr>
        <p:spPr>
          <a:xfrm>
            <a:off x="517435" y="1810751"/>
            <a:ext cx="3254233"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6" name="Text Placeholder 5"/>
          <p:cNvSpPr>
            <a:spLocks noGrp="1"/>
          </p:cNvSpPr>
          <p:nvPr>
            <p:ph type="body" sz="quarter" idx="16" hasCustomPrompt="1"/>
          </p:nvPr>
        </p:nvSpPr>
        <p:spPr>
          <a:xfrm>
            <a:off x="501303" y="787384"/>
            <a:ext cx="11108309"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00681663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597537" y="1905002"/>
            <a:ext cx="10975659"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71591453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597537" y="1905002"/>
            <a:ext cx="10975659"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7" name="Text Placeholder 5"/>
          <p:cNvSpPr>
            <a:spLocks noGrp="1"/>
          </p:cNvSpPr>
          <p:nvPr>
            <p:ph type="body" sz="quarter" idx="19" hasCustomPrompt="1"/>
          </p:nvPr>
        </p:nvSpPr>
        <p:spPr>
          <a:xfrm>
            <a:off x="501303" y="787384"/>
            <a:ext cx="11108309"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127640106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9" name="Content Placeholder 5"/>
          <p:cNvSpPr>
            <a:spLocks noGrp="1"/>
          </p:cNvSpPr>
          <p:nvPr>
            <p:ph sz="quarter" idx="25" hasCustomPrompt="1"/>
          </p:nvPr>
        </p:nvSpPr>
        <p:spPr>
          <a:xfrm>
            <a:off x="8230040" y="1810751"/>
            <a:ext cx="337957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Content Placeholder 15"/>
          <p:cNvSpPr>
            <a:spLocks noGrp="1"/>
          </p:cNvSpPr>
          <p:nvPr>
            <p:ph sz="quarter" idx="26" hasCustomPrompt="1"/>
          </p:nvPr>
        </p:nvSpPr>
        <p:spPr>
          <a:xfrm>
            <a:off x="597540" y="1905002"/>
            <a:ext cx="7242327"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87944743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30040" y="1810751"/>
            <a:ext cx="3379573"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3" name="Content Placeholder 15"/>
          <p:cNvSpPr>
            <a:spLocks noGrp="1"/>
          </p:cNvSpPr>
          <p:nvPr>
            <p:ph sz="quarter" idx="26" hasCustomPrompt="1"/>
          </p:nvPr>
        </p:nvSpPr>
        <p:spPr>
          <a:xfrm>
            <a:off x="597540" y="1905002"/>
            <a:ext cx="7242327"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8" name="Text Placeholder 5"/>
          <p:cNvSpPr>
            <a:spLocks noGrp="1"/>
          </p:cNvSpPr>
          <p:nvPr>
            <p:ph type="body" sz="quarter" idx="16" hasCustomPrompt="1"/>
          </p:nvPr>
        </p:nvSpPr>
        <p:spPr>
          <a:xfrm>
            <a:off x="501303" y="787384"/>
            <a:ext cx="11108309"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56331239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 t="30615" r="-217" b="1"/>
          <a:stretch/>
        </p:blipFill>
        <p:spPr>
          <a:xfrm>
            <a:off x="2" y="996913"/>
            <a:ext cx="8523943" cy="5899912"/>
          </a:xfrm>
          <a:prstGeom prst="rect">
            <a:avLst/>
          </a:prstGeom>
        </p:spPr>
      </p:pic>
      <p:sp>
        <p:nvSpPr>
          <p:cNvPr id="10" name="Text Placeholder 5"/>
          <p:cNvSpPr>
            <a:spLocks noGrp="1"/>
          </p:cNvSpPr>
          <p:nvPr>
            <p:ph type="body" sz="quarter" idx="12" hasCustomPrompt="1"/>
          </p:nvPr>
        </p:nvSpPr>
        <p:spPr>
          <a:xfrm>
            <a:off x="1438923" y="5014010"/>
            <a:ext cx="7085019"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923" y="4430579"/>
            <a:ext cx="7085019"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E18710C-EBF1-124A-802A-A16BBA9EB32E}" type="datetime4">
              <a:rPr lang="en-US" smtClean="0"/>
              <a:pPr/>
              <a:t>May 24, 2018</a:t>
            </a:fld>
            <a:endParaRPr lang="en-US" dirty="0"/>
          </a:p>
        </p:txBody>
      </p:sp>
      <p:sp>
        <p:nvSpPr>
          <p:cNvPr id="13" name="Title 18"/>
          <p:cNvSpPr>
            <a:spLocks noGrp="1"/>
          </p:cNvSpPr>
          <p:nvPr>
            <p:ph type="title" hasCustomPrompt="1"/>
          </p:nvPr>
        </p:nvSpPr>
        <p:spPr>
          <a:xfrm>
            <a:off x="1437347" y="1979094"/>
            <a:ext cx="7086598"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8" name="Group 7"/>
          <p:cNvGrpSpPr/>
          <p:nvPr userDrawn="1"/>
        </p:nvGrpSpPr>
        <p:grpSpPr>
          <a:xfrm>
            <a:off x="1535923" y="318425"/>
            <a:ext cx="10164582" cy="325070"/>
            <a:chOff x="1535523" y="318425"/>
            <a:chExt cx="10161935" cy="32507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523" y="318425"/>
              <a:ext cx="1125127" cy="32507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grpSp>
    </p:spTree>
    <p:extLst>
      <p:ext uri="{BB962C8B-B14F-4D97-AF65-F5344CB8AC3E}">
        <p14:creationId xmlns:p14="http://schemas.microsoft.com/office/powerpoint/2010/main" val="108335755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a title</a:t>
            </a:r>
          </a:p>
        </p:txBody>
      </p:sp>
      <p:sp>
        <p:nvSpPr>
          <p:cNvPr id="5" name="Text Placeholder 4"/>
          <p:cNvSpPr>
            <a:spLocks noGrp="1"/>
          </p:cNvSpPr>
          <p:nvPr>
            <p:ph type="body" sz="quarter" idx="19" hasCustomPrompt="1"/>
          </p:nvPr>
        </p:nvSpPr>
        <p:spPr>
          <a:xfrm>
            <a:off x="501304" y="1787528"/>
            <a:ext cx="11108311" cy="4270375"/>
          </a:xfrm>
        </p:spPr>
        <p:txBody>
          <a:bodyPr>
            <a:normAutofit/>
          </a:bodyPr>
          <a:lstStyle>
            <a:lvl1pPr>
              <a:defRPr sz="2600">
                <a:solidFill>
                  <a:schemeClr val="bg1"/>
                </a:solidFill>
              </a:defRPr>
            </a:lvl1pPr>
            <a:lvl2pPr>
              <a:defRPr sz="2600" baseline="0">
                <a:solidFill>
                  <a:schemeClr val="bg1"/>
                </a:solidFill>
              </a:defRPr>
            </a:lvl2pPr>
            <a:lvl3pPr>
              <a:defRPr sz="2200">
                <a:solidFill>
                  <a:schemeClr val="bg1"/>
                </a:solidFill>
              </a:defRPr>
            </a:lvl3pPr>
            <a:lvl4pPr>
              <a:defRPr>
                <a:solidFill>
                  <a:schemeClr val="bg1"/>
                </a:solidFill>
              </a:defRPr>
            </a:lvl4pPr>
            <a:lvl5pPr>
              <a:defRPr>
                <a:solidFill>
                  <a:schemeClr val="bg1"/>
                </a:solidFill>
              </a:defRPr>
            </a:lvl5pPr>
          </a:lstStyle>
          <a:p>
            <a:pPr lvl="0"/>
            <a:r>
              <a:rPr lang="en-US" dirty="0"/>
              <a:t>Click to add agenda items</a:t>
            </a:r>
          </a:p>
          <a:p>
            <a:pPr lvl="1"/>
            <a:r>
              <a:rPr lang="en-US" dirty="0"/>
              <a:t>Use paragraph spacing before to fit fewer or more items</a:t>
            </a:r>
          </a:p>
          <a:p>
            <a:pPr lvl="2"/>
            <a:r>
              <a:rPr lang="en-US" dirty="0"/>
              <a:t>Use paragraph indents to nest subtopics</a:t>
            </a:r>
          </a:p>
          <a:p>
            <a:pPr lvl="3"/>
            <a:r>
              <a:rPr lang="en-US" dirty="0"/>
              <a:t>Fourth level</a:t>
            </a:r>
          </a:p>
          <a:p>
            <a:pPr lvl="4"/>
            <a:r>
              <a:rPr lang="en-US" dirty="0"/>
              <a:t>Fifth level</a:t>
            </a:r>
          </a:p>
        </p:txBody>
      </p:sp>
    </p:spTree>
    <p:extLst>
      <p:ext uri="{BB962C8B-B14F-4D97-AF65-F5344CB8AC3E}">
        <p14:creationId xmlns:p14="http://schemas.microsoft.com/office/powerpoint/2010/main" val="55502714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1">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612" y="2301346"/>
            <a:ext cx="11110013" cy="1837102"/>
          </a:xfrm>
        </p:spPr>
        <p:txBody>
          <a:bodyPr anchor="ctr"/>
          <a:lstStyle>
            <a:lvl1pPr marL="0" algn="ctr">
              <a:buClrTx/>
              <a:buFontTx/>
              <a:buNone/>
              <a:defRPr sz="7000">
                <a:solidFill>
                  <a:schemeClr val="tx1"/>
                </a:solidFill>
              </a:defRPr>
            </a:lvl1pPr>
            <a:lvl2pPr marL="0" algn="ctr">
              <a:buClrTx/>
              <a:buFontTx/>
              <a:buNone/>
              <a:defRPr sz="3200">
                <a:solidFill>
                  <a:schemeClr val="tx1"/>
                </a:solidFill>
              </a:defRPr>
            </a:lvl2pPr>
            <a:lvl3pPr marL="274320" indent="-274320" algn="ctr">
              <a:buClrTx/>
              <a:buFont typeface="Lucida Grande"/>
              <a:buChar char="–"/>
              <a:defRPr sz="2800">
                <a:solidFill>
                  <a:schemeClr val="tx1"/>
                </a:solidFill>
              </a:defRPr>
            </a:lvl3pPr>
            <a:lvl4pPr marL="0" indent="0" algn="ctr">
              <a:buClrTx/>
              <a:buFontTx/>
              <a:buNone/>
              <a:defRPr sz="2800">
                <a:solidFill>
                  <a:schemeClr val="tx1"/>
                </a:solidFill>
              </a:defRPr>
            </a:lvl4pPr>
            <a:lvl5pPr marL="0" algn="ctr">
              <a:buClrTx/>
              <a:buFontTx/>
              <a:buNone/>
              <a:defRPr sz="2000">
                <a:solidFill>
                  <a:schemeClr val="tx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275475"/>
      </p:ext>
    </p:extLst>
  </p:cSld>
  <p:clrMapOvr>
    <a:masterClrMapping/>
  </p:clrMapOvr>
  <p:transition>
    <p:wipe dir="r"/>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Title 2">
    <p:bg>
      <p:bgPr>
        <a:solidFill>
          <a:schemeClr val="accent1"/>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612" y="2301346"/>
            <a:ext cx="11110013"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2038424"/>
      </p:ext>
    </p:extLst>
  </p:cSld>
  <p:clrMapOvr>
    <a:masterClrMapping/>
  </p:clrMapOvr>
  <p:transition>
    <p:wipe dir="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Title 3">
    <p:spTree>
      <p:nvGrpSpPr>
        <p:cNvPr id="1" name=""/>
        <p:cNvGrpSpPr/>
        <p:nvPr/>
      </p:nvGrpSpPr>
      <p:grpSpPr>
        <a:xfrm>
          <a:off x="0" y="0"/>
          <a:ext cx="0" cy="0"/>
          <a:chOff x="0" y="0"/>
          <a:chExt cx="0" cy="0"/>
        </a:xfrm>
      </p:grpSpPr>
      <p:sp>
        <p:nvSpPr>
          <p:cNvPr id="4" name="Text Placeholder 9"/>
          <p:cNvSpPr>
            <a:spLocks noGrp="1"/>
          </p:cNvSpPr>
          <p:nvPr>
            <p:ph type="body" sz="quarter" idx="15" hasCustomPrompt="1"/>
          </p:nvPr>
        </p:nvSpPr>
        <p:spPr>
          <a:xfrm>
            <a:off x="711630" y="2360542"/>
            <a:ext cx="10852029" cy="1938974"/>
          </a:xfrm>
        </p:spPr>
        <p:txBody>
          <a:bodyPr numCol="2" spcCol="914400" anchor="ctr"/>
          <a:lstStyle>
            <a:lvl1pPr>
              <a:lnSpc>
                <a:spcPct val="95000"/>
              </a:lnSpc>
              <a:defRPr sz="4000" baseline="0">
                <a:solidFill>
                  <a:schemeClr val="tx1"/>
                </a:solidFill>
              </a:defRPr>
            </a:lvl1pPr>
            <a:lvl2pPr>
              <a:lnSpc>
                <a:spcPct val="95000"/>
              </a:lnSpc>
              <a:defRPr sz="3200" baseline="0">
                <a:solidFill>
                  <a:schemeClr val="tx1"/>
                </a:solidFill>
              </a:defRPr>
            </a:lvl2pPr>
            <a:lvl3pPr marL="274320" indent="-274320">
              <a:lnSpc>
                <a:spcPct val="95000"/>
              </a:lnSpc>
              <a:buClrTx/>
              <a:buSzPct val="100000"/>
              <a:buFont typeface="Lucida Grande"/>
              <a:buChar char="–"/>
              <a:defRPr sz="2000" b="1" i="0">
                <a:solidFill>
                  <a:schemeClr val="tx1"/>
                </a:solidFill>
              </a:defRPr>
            </a:lvl3pPr>
            <a:lvl4pPr marL="274320" indent="0">
              <a:lnSpc>
                <a:spcPct val="95000"/>
              </a:lnSpc>
              <a:spcBef>
                <a:spcPts val="0"/>
              </a:spcBef>
              <a:buFontTx/>
              <a:buNone/>
              <a:defRPr sz="1800">
                <a:solidFill>
                  <a:schemeClr val="tx1"/>
                </a:solidFill>
              </a:defRPr>
            </a:lvl4pPr>
            <a:lvl5pPr marL="274320">
              <a:lnSpc>
                <a:spcPct val="95000"/>
              </a:lnSpc>
              <a:defRPr sz="1800" b="0" i="0">
                <a:solidFill>
                  <a:schemeClr val="tx1"/>
                </a:solidFill>
              </a:defRPr>
            </a:lvl5pPr>
          </a:lstStyle>
          <a:p>
            <a:pPr lvl="0"/>
            <a:r>
              <a:rPr lang="en-US" dirty="0"/>
              <a:t>Click to add a section title or quote	</a:t>
            </a:r>
          </a:p>
          <a:p>
            <a:pPr lvl="0"/>
            <a:r>
              <a:rPr lang="en-US" dirty="0"/>
              <a:t>Click to add a second section title or quote</a:t>
            </a:r>
          </a:p>
        </p:txBody>
      </p:sp>
    </p:spTree>
    <p:extLst>
      <p:ext uri="{BB962C8B-B14F-4D97-AF65-F5344CB8AC3E}">
        <p14:creationId xmlns:p14="http://schemas.microsoft.com/office/powerpoint/2010/main" val="3268903884"/>
      </p:ext>
    </p:extLst>
  </p:cSld>
  <p:clrMapOvr>
    <a:masterClrMapping/>
  </p:clrMapOvr>
  <p:transition>
    <p:wipe dir="r"/>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Title 4">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51" t="14176" r="41694" b="14995"/>
          <a:stretch/>
        </p:blipFill>
        <p:spPr>
          <a:xfrm rot="5400000">
            <a:off x="2599967" y="-2701021"/>
            <a:ext cx="6945465" cy="12347491"/>
          </a:xfrm>
          <a:prstGeom prst="rect">
            <a:avLst/>
          </a:prstGeom>
        </p:spPr>
      </p:pic>
      <p:sp>
        <p:nvSpPr>
          <p:cNvPr id="6" name="Text Placeholder 3"/>
          <p:cNvSpPr>
            <a:spLocks noGrp="1"/>
          </p:cNvSpPr>
          <p:nvPr>
            <p:ph type="body" sz="quarter" idx="10" hasCustomPrompt="1"/>
          </p:nvPr>
        </p:nvSpPr>
        <p:spPr>
          <a:xfrm>
            <a:off x="554612" y="2301346"/>
            <a:ext cx="11110013"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763914"/>
      </p:ext>
    </p:extLst>
  </p:cSld>
  <p:clrMapOvr>
    <a:masterClrMapping/>
  </p:clrMapOvr>
  <p:transition>
    <p:wipe dir="r"/>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Title 5">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0" t="18593" r="19161" b="36409"/>
          <a:stretch/>
        </p:blipFill>
        <p:spPr>
          <a:xfrm>
            <a:off x="-50811" y="-2"/>
            <a:ext cx="12357775" cy="6922390"/>
          </a:xfrm>
          <a:prstGeom prst="rect">
            <a:avLst/>
          </a:prstGeom>
        </p:spPr>
      </p:pic>
      <p:sp>
        <p:nvSpPr>
          <p:cNvPr id="6" name="Text Placeholder 3"/>
          <p:cNvSpPr>
            <a:spLocks noGrp="1"/>
          </p:cNvSpPr>
          <p:nvPr>
            <p:ph type="body" sz="quarter" idx="10" hasCustomPrompt="1"/>
          </p:nvPr>
        </p:nvSpPr>
        <p:spPr>
          <a:xfrm>
            <a:off x="554612" y="2301346"/>
            <a:ext cx="11110013"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9895905"/>
      </p:ext>
    </p:extLst>
  </p:cSld>
  <p:clrMapOvr>
    <a:masterClrMapping/>
  </p:clrMapOvr>
  <p:transition>
    <p:wipe dir="r"/>
  </p:transition>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Title 6">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4621" r="37237" b="1"/>
          <a:stretch/>
        </p:blipFill>
        <p:spPr>
          <a:xfrm>
            <a:off x="-27222" y="0"/>
            <a:ext cx="12282201" cy="6921862"/>
          </a:xfrm>
          <a:prstGeom prst="rect">
            <a:avLst/>
          </a:prstGeom>
          <a:noFill/>
          <a:ln>
            <a:noFill/>
          </a:ln>
        </p:spPr>
      </p:pic>
      <p:sp>
        <p:nvSpPr>
          <p:cNvPr id="6" name="Text Placeholder 3"/>
          <p:cNvSpPr>
            <a:spLocks noGrp="1"/>
          </p:cNvSpPr>
          <p:nvPr>
            <p:ph type="body" sz="quarter" idx="10" hasCustomPrompt="1"/>
          </p:nvPr>
        </p:nvSpPr>
        <p:spPr>
          <a:xfrm>
            <a:off x="554612" y="2301346"/>
            <a:ext cx="11110013"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8370537"/>
      </p:ext>
    </p:extLst>
  </p:cSld>
  <p:clrMapOvr>
    <a:masterClrMapping/>
  </p:clrMapOvr>
  <p:transition>
    <p:wipe dir="r"/>
  </p:transition>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Title Photo">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 y="0"/>
            <a:ext cx="12192000" cy="6858000"/>
          </a:xfrm>
        </p:spPr>
        <p:txBody>
          <a:bodyPr lIns="457200" tIns="457200" rIns="457200" bIns="457200"/>
          <a:lstStyle>
            <a:lvl1pPr>
              <a:defRPr>
                <a:solidFill>
                  <a:schemeClr val="bg1">
                    <a:lumMod val="85000"/>
                  </a:schemeClr>
                </a:solidFill>
              </a:defRPr>
            </a:lvl1pPr>
          </a:lstStyle>
          <a:p>
            <a:pPr lvl="0"/>
            <a:r>
              <a:rPr lang="en-US" dirty="0"/>
              <a:t>Click into background to insert charts, tables and images</a:t>
            </a:r>
          </a:p>
        </p:txBody>
      </p:sp>
      <p:sp>
        <p:nvSpPr>
          <p:cNvPr id="5" name="Text Placeholder 9"/>
          <p:cNvSpPr>
            <a:spLocks noGrp="1"/>
          </p:cNvSpPr>
          <p:nvPr>
            <p:ph type="body" sz="quarter" idx="15" hasCustomPrompt="1"/>
          </p:nvPr>
        </p:nvSpPr>
        <p:spPr>
          <a:xfrm>
            <a:off x="1" y="2680680"/>
            <a:ext cx="12192000" cy="1190069"/>
          </a:xfrm>
          <a:solidFill>
            <a:schemeClr val="bg1"/>
          </a:solidFill>
        </p:spPr>
        <p:txBody>
          <a:bodyPr wrap="square" lIns="457200" tIns="228600" rIns="457200" bIns="365760" anchor="ctr">
            <a:spAutoFit/>
          </a:bodyPr>
          <a:lstStyle>
            <a:lvl1pPr marL="0" indent="-137160" algn="ctr">
              <a:lnSpc>
                <a:spcPct val="95000"/>
              </a:lnSpc>
              <a:spcBef>
                <a:spcPts val="400"/>
              </a:spcBef>
              <a:spcAft>
                <a:spcPts val="400"/>
              </a:spcAft>
              <a:buFontTx/>
              <a:buNone/>
              <a:defRPr sz="4000" baseline="0">
                <a:solidFill>
                  <a:schemeClr val="tx1"/>
                </a:solidFill>
              </a:defRPr>
            </a:lvl1pPr>
            <a:lvl2pPr marL="0" indent="-137160" algn="ctr">
              <a:lnSpc>
                <a:spcPct val="95000"/>
              </a:lnSpc>
              <a:spcBef>
                <a:spcPts val="400"/>
              </a:spcBef>
              <a:spcAft>
                <a:spcPts val="400"/>
              </a:spcAft>
              <a:defRPr sz="3200" baseline="0">
                <a:solidFill>
                  <a:schemeClr val="tx1"/>
                </a:solidFill>
              </a:defRPr>
            </a:lvl2pPr>
            <a:lvl3pPr marL="0" indent="0" algn="ctr">
              <a:lnSpc>
                <a:spcPct val="95000"/>
              </a:lnSpc>
              <a:spcBef>
                <a:spcPts val="400"/>
              </a:spcBef>
              <a:spcAft>
                <a:spcPts val="400"/>
              </a:spcAft>
              <a:buClrTx/>
              <a:buSzPct val="100000"/>
              <a:buFont typeface="Lucida Grande"/>
              <a:buNone/>
              <a:defRPr sz="2000" b="1" i="0">
                <a:solidFill>
                  <a:schemeClr val="tx1"/>
                </a:solidFill>
              </a:defRPr>
            </a:lvl3pPr>
            <a:lvl4pPr marL="0" indent="-137160" algn="ctr">
              <a:lnSpc>
                <a:spcPct val="95000"/>
              </a:lnSpc>
              <a:spcBef>
                <a:spcPts val="400"/>
              </a:spcBef>
              <a:spcAft>
                <a:spcPts val="400"/>
              </a:spcAft>
              <a:buFontTx/>
              <a:buNone/>
              <a:defRPr sz="1800">
                <a:solidFill>
                  <a:schemeClr val="tx1"/>
                </a:solidFill>
              </a:defRPr>
            </a:lvl4pPr>
            <a:lvl5pPr marL="0" indent="-137160" algn="ctr">
              <a:lnSpc>
                <a:spcPct val="95000"/>
              </a:lnSpc>
              <a:spcBef>
                <a:spcPts val="400"/>
              </a:spcBef>
              <a:spcAft>
                <a:spcPts val="400"/>
              </a:spcAft>
              <a:defRPr sz="1800" b="0" i="0">
                <a:solidFill>
                  <a:schemeClr val="tx1"/>
                </a:solidFill>
              </a:defRPr>
            </a:lvl5pPr>
            <a:lvl6pPr marL="0" indent="0" algn="ctr">
              <a:lnSpc>
                <a:spcPct val="95000"/>
              </a:lnSpc>
              <a:spcBef>
                <a:spcPts val="400"/>
              </a:spcBef>
              <a:spcAft>
                <a:spcPts val="400"/>
              </a:spcAft>
              <a:buNone/>
              <a:defRPr/>
            </a:lvl6pPr>
          </a:lstStyle>
          <a:p>
            <a:pPr lvl="0"/>
            <a:r>
              <a:rPr lang="en-US" dirty="0"/>
              <a:t>Click to add a section title or quote</a:t>
            </a:r>
          </a:p>
        </p:txBody>
      </p:sp>
    </p:spTree>
    <p:extLst>
      <p:ext uri="{BB962C8B-B14F-4D97-AF65-F5344CB8AC3E}">
        <p14:creationId xmlns:p14="http://schemas.microsoft.com/office/powerpoint/2010/main" val="4120524740"/>
      </p:ext>
    </p:extLst>
  </p:cSld>
  <p:clrMapOvr>
    <a:masterClrMapping/>
  </p:clrMapOvr>
  <p:transition>
    <p:wipe dir="r"/>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21" r="-1025" b="33052"/>
          <a:stretch/>
        </p:blipFill>
        <p:spPr>
          <a:xfrm>
            <a:off x="-43217" y="968375"/>
            <a:ext cx="8948617" cy="5921430"/>
          </a:xfrm>
          <a:prstGeom prst="rect">
            <a:avLst/>
          </a:prstGeom>
        </p:spPr>
      </p:pic>
      <p:sp>
        <p:nvSpPr>
          <p:cNvPr id="10" name="Text Placeholder 5"/>
          <p:cNvSpPr>
            <a:spLocks noGrp="1"/>
          </p:cNvSpPr>
          <p:nvPr>
            <p:ph type="body" sz="quarter" idx="12" hasCustomPrompt="1"/>
          </p:nvPr>
        </p:nvSpPr>
        <p:spPr>
          <a:xfrm>
            <a:off x="1438923" y="5014010"/>
            <a:ext cx="7085019"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923" y="4430579"/>
            <a:ext cx="7085019"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39CC06A5-50BA-DA4D-A114-7DE43209630B}" type="datetime4">
              <a:rPr lang="en-US" smtClean="0"/>
              <a:pPr/>
              <a:t>May 24, 2018</a:t>
            </a:fld>
            <a:endParaRPr lang="en-US" dirty="0"/>
          </a:p>
        </p:txBody>
      </p:sp>
      <p:sp>
        <p:nvSpPr>
          <p:cNvPr id="14" name="Title 18"/>
          <p:cNvSpPr>
            <a:spLocks noGrp="1"/>
          </p:cNvSpPr>
          <p:nvPr>
            <p:ph type="title" hasCustomPrompt="1"/>
          </p:nvPr>
        </p:nvSpPr>
        <p:spPr>
          <a:xfrm>
            <a:off x="1437347" y="1979094"/>
            <a:ext cx="7086598"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8" name="Group 7"/>
          <p:cNvGrpSpPr/>
          <p:nvPr userDrawn="1"/>
        </p:nvGrpSpPr>
        <p:grpSpPr>
          <a:xfrm>
            <a:off x="1535923" y="318425"/>
            <a:ext cx="10164582" cy="325070"/>
            <a:chOff x="1535523" y="318425"/>
            <a:chExt cx="10161935" cy="32507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523" y="318425"/>
              <a:ext cx="1125127" cy="32507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grpSp>
    </p:spTree>
    <p:extLst>
      <p:ext uri="{BB962C8B-B14F-4D97-AF65-F5344CB8AC3E}">
        <p14:creationId xmlns:p14="http://schemas.microsoft.com/office/powerpoint/2010/main" val="286179598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r="13050" b="16667"/>
          <a:stretch/>
        </p:blipFill>
        <p:spPr>
          <a:xfrm rot="5400000">
            <a:off x="-105615" y="2546401"/>
            <a:ext cx="4417181" cy="4234560"/>
          </a:xfrm>
          <a:prstGeom prst="rect">
            <a:avLst/>
          </a:prstGeom>
        </p:spPr>
      </p:pic>
      <p:sp>
        <p:nvSpPr>
          <p:cNvPr id="10" name="Text Placeholder 5"/>
          <p:cNvSpPr>
            <a:spLocks noGrp="1"/>
          </p:cNvSpPr>
          <p:nvPr>
            <p:ph type="body" sz="quarter" idx="12" hasCustomPrompt="1"/>
          </p:nvPr>
        </p:nvSpPr>
        <p:spPr>
          <a:xfrm>
            <a:off x="1438923" y="5014010"/>
            <a:ext cx="7085019"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923" y="4430579"/>
            <a:ext cx="7085019"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24, 2018</a:t>
            </a:fld>
            <a:endParaRPr lang="en-US" dirty="0"/>
          </a:p>
        </p:txBody>
      </p:sp>
      <p:sp>
        <p:nvSpPr>
          <p:cNvPr id="13" name="Title 18"/>
          <p:cNvSpPr>
            <a:spLocks noGrp="1"/>
          </p:cNvSpPr>
          <p:nvPr>
            <p:ph type="title" hasCustomPrompt="1"/>
          </p:nvPr>
        </p:nvSpPr>
        <p:spPr>
          <a:xfrm>
            <a:off x="1437347" y="1979094"/>
            <a:ext cx="7086598"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8" name="Group 7"/>
          <p:cNvGrpSpPr/>
          <p:nvPr userDrawn="1"/>
        </p:nvGrpSpPr>
        <p:grpSpPr>
          <a:xfrm>
            <a:off x="1535923" y="318425"/>
            <a:ext cx="10164582" cy="325070"/>
            <a:chOff x="1535523" y="318425"/>
            <a:chExt cx="10161935" cy="32507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523" y="318425"/>
              <a:ext cx="1125127" cy="32507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grpSp>
    </p:spTree>
    <p:extLst>
      <p:ext uri="{BB962C8B-B14F-4D97-AF65-F5344CB8AC3E}">
        <p14:creationId xmlns:p14="http://schemas.microsoft.com/office/powerpoint/2010/main" val="101984796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6145"/>
          <a:stretch/>
        </p:blipFill>
        <p:spPr>
          <a:xfrm>
            <a:off x="-9072" y="1469708"/>
            <a:ext cx="4014999" cy="5434975"/>
          </a:xfrm>
          <a:prstGeom prst="rect">
            <a:avLst/>
          </a:prstGeom>
        </p:spPr>
      </p:pic>
      <p:sp>
        <p:nvSpPr>
          <p:cNvPr id="10" name="Text Placeholder 5"/>
          <p:cNvSpPr>
            <a:spLocks noGrp="1"/>
          </p:cNvSpPr>
          <p:nvPr>
            <p:ph type="body" sz="quarter" idx="12" hasCustomPrompt="1"/>
          </p:nvPr>
        </p:nvSpPr>
        <p:spPr>
          <a:xfrm>
            <a:off x="1438923" y="5014010"/>
            <a:ext cx="7085019"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923" y="4430579"/>
            <a:ext cx="7085019"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24, 2018</a:t>
            </a:fld>
            <a:endParaRPr lang="en-US" dirty="0"/>
          </a:p>
        </p:txBody>
      </p:sp>
      <p:sp>
        <p:nvSpPr>
          <p:cNvPr id="13" name="Title 18"/>
          <p:cNvSpPr>
            <a:spLocks noGrp="1"/>
          </p:cNvSpPr>
          <p:nvPr>
            <p:ph type="title" hasCustomPrompt="1"/>
          </p:nvPr>
        </p:nvSpPr>
        <p:spPr>
          <a:xfrm>
            <a:off x="1437347" y="1979094"/>
            <a:ext cx="7086598"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8" name="Group 7"/>
          <p:cNvGrpSpPr/>
          <p:nvPr userDrawn="1"/>
        </p:nvGrpSpPr>
        <p:grpSpPr>
          <a:xfrm>
            <a:off x="1535923" y="318425"/>
            <a:ext cx="10164582" cy="325070"/>
            <a:chOff x="1535523" y="318425"/>
            <a:chExt cx="10161935" cy="32507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523" y="318425"/>
              <a:ext cx="1125127" cy="32507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grpSp>
    </p:spTree>
    <p:extLst>
      <p:ext uri="{BB962C8B-B14F-4D97-AF65-F5344CB8AC3E}">
        <p14:creationId xmlns:p14="http://schemas.microsoft.com/office/powerpoint/2010/main" val="143877097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 t="-180" r="-96"/>
          <a:stretch/>
        </p:blipFill>
        <p:spPr>
          <a:xfrm>
            <a:off x="-9074" y="2508426"/>
            <a:ext cx="4393506" cy="4396254"/>
          </a:xfrm>
          <a:prstGeom prst="rect">
            <a:avLst/>
          </a:prstGeom>
          <a:noFill/>
          <a:ln>
            <a:noFill/>
          </a:ln>
        </p:spPr>
      </p:pic>
      <p:sp>
        <p:nvSpPr>
          <p:cNvPr id="10" name="Text Placeholder 5"/>
          <p:cNvSpPr>
            <a:spLocks noGrp="1"/>
          </p:cNvSpPr>
          <p:nvPr>
            <p:ph type="body" sz="quarter" idx="12" hasCustomPrompt="1"/>
          </p:nvPr>
        </p:nvSpPr>
        <p:spPr>
          <a:xfrm>
            <a:off x="1438923" y="5014010"/>
            <a:ext cx="7085019"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923" y="4430579"/>
            <a:ext cx="7085019"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24, 2018</a:t>
            </a:fld>
            <a:endParaRPr lang="en-US" dirty="0"/>
          </a:p>
        </p:txBody>
      </p:sp>
      <p:sp>
        <p:nvSpPr>
          <p:cNvPr id="13" name="Title 18"/>
          <p:cNvSpPr>
            <a:spLocks noGrp="1"/>
          </p:cNvSpPr>
          <p:nvPr>
            <p:ph type="title" hasCustomPrompt="1"/>
          </p:nvPr>
        </p:nvSpPr>
        <p:spPr>
          <a:xfrm>
            <a:off x="1437347" y="1979094"/>
            <a:ext cx="7086598"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8" name="Group 7"/>
          <p:cNvGrpSpPr/>
          <p:nvPr userDrawn="1"/>
        </p:nvGrpSpPr>
        <p:grpSpPr>
          <a:xfrm>
            <a:off x="1535923" y="318425"/>
            <a:ext cx="10164582" cy="325070"/>
            <a:chOff x="1535523" y="318425"/>
            <a:chExt cx="10161935" cy="32507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523" y="318425"/>
              <a:ext cx="1125127" cy="32507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grpSp>
    </p:spTree>
    <p:extLst>
      <p:ext uri="{BB962C8B-B14F-4D97-AF65-F5344CB8AC3E}">
        <p14:creationId xmlns:p14="http://schemas.microsoft.com/office/powerpoint/2010/main" val="1938600176"/>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71624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448623821"/>
      </p:ext>
    </p:extLst>
  </p:cSld>
  <p:clrMapOvr>
    <a:masterClrMapping/>
  </p:clrMapOvr>
  <p:transition>
    <p:wipe dir="r"/>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7" name="Text Placeholder 5"/>
          <p:cNvSpPr>
            <a:spLocks noGrp="1"/>
          </p:cNvSpPr>
          <p:nvPr>
            <p:ph type="body" sz="quarter" idx="16" hasCustomPrompt="1"/>
          </p:nvPr>
        </p:nvSpPr>
        <p:spPr>
          <a:xfrm>
            <a:off x="501303" y="787384"/>
            <a:ext cx="11108309" cy="457200"/>
          </a:xfrm>
          <a:prstGeom prst="rect">
            <a:avLst/>
          </a:prstGeom>
        </p:spPr>
        <p:txBody>
          <a:bodyPr>
            <a:noAutofit/>
          </a:bodyPr>
          <a:lstStyle>
            <a:lvl1pPr>
              <a:spcBef>
                <a:spcPts val="0"/>
              </a:spcBef>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2648740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0"/>
            </p:custDataLst>
            <p:extLst/>
          </p:nvPr>
        </p:nvGraphicFramePr>
        <p:xfrm>
          <a:off x="1589" y="1595"/>
          <a:ext cx="1588" cy="1587"/>
        </p:xfrm>
        <a:graphic>
          <a:graphicData uri="http://schemas.openxmlformats.org/presentationml/2006/ole">
            <mc:AlternateContent xmlns:mc="http://schemas.openxmlformats.org/markup-compatibility/2006">
              <mc:Choice xmlns:v="urn:schemas-microsoft-com:vml" Requires="v">
                <p:oleObj spid="_x0000_s6167" name="think-cell Slide" r:id="rId31" imgW="216" imgH="216" progId="TCLayout.ActiveDocument.1">
                  <p:embed/>
                </p:oleObj>
              </mc:Choice>
              <mc:Fallback>
                <p:oleObj name="think-cell Slide" r:id="rId31" imgW="216" imgH="216" progId="TCLayout.ActiveDocument.1">
                  <p:embed/>
                  <p:pic>
                    <p:nvPicPr>
                      <p:cNvPr id="7" name="Object 6" hidden="1"/>
                      <p:cNvPicPr/>
                      <p:nvPr/>
                    </p:nvPicPr>
                    <p:blipFill>
                      <a:blip r:embed="rId32"/>
                      <a:stretch>
                        <a:fillRect/>
                      </a:stretch>
                    </p:blipFill>
                    <p:spPr>
                      <a:xfrm>
                        <a:off x="1589" y="1595"/>
                        <a:ext cx="1588" cy="1587"/>
                      </a:xfrm>
                      <a:prstGeom prst="rect">
                        <a:avLst/>
                      </a:prstGeom>
                    </p:spPr>
                  </p:pic>
                </p:oleObj>
              </mc:Fallback>
            </mc:AlternateContent>
          </a:graphicData>
        </a:graphic>
      </p:graphicFrame>
      <p:pic>
        <p:nvPicPr>
          <p:cNvPr id="3" name="Picture 2" descr="Intuit_2016_RGB.eps"/>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16738" y="6364952"/>
            <a:ext cx="740945" cy="363736"/>
          </a:xfrm>
          <a:prstGeom prst="rect">
            <a:avLst/>
          </a:prstGeom>
        </p:spPr>
      </p:pic>
      <p:sp>
        <p:nvSpPr>
          <p:cNvPr id="11" name="Slide Number Placeholder 4"/>
          <p:cNvSpPr txBox="1">
            <a:spLocks/>
          </p:cNvSpPr>
          <p:nvPr/>
        </p:nvSpPr>
        <p:spPr>
          <a:xfrm>
            <a:off x="11395604" y="6472378"/>
            <a:ext cx="358600" cy="187367"/>
          </a:xfrm>
          <a:prstGeom prst="rect">
            <a:avLst/>
          </a:prstGeom>
        </p:spPr>
        <p:txBody>
          <a:bodyPr vert="horz" lIns="91424" tIns="45711" rIns="91424" bIns="45711"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
        <p:nvSpPr>
          <p:cNvPr id="2" name="Text Placeholder 1"/>
          <p:cNvSpPr>
            <a:spLocks noGrp="1"/>
          </p:cNvSpPr>
          <p:nvPr>
            <p:ph type="body" idx="1"/>
          </p:nvPr>
        </p:nvSpPr>
        <p:spPr>
          <a:xfrm>
            <a:off x="501306" y="1828800"/>
            <a:ext cx="11110426" cy="4267200"/>
          </a:xfrm>
          <a:prstGeom prst="rect">
            <a:avLst/>
          </a:prstGeom>
        </p:spPr>
        <p:txBody>
          <a:bodyPr vert="horz" lIns="91424" tIns="45711" rIns="91424" bIns="45711" rtlCol="0">
            <a:noAutofit/>
          </a:body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Title Placeholder 7"/>
          <p:cNvSpPr>
            <a:spLocks noGrp="1"/>
          </p:cNvSpPr>
          <p:nvPr>
            <p:ph type="title"/>
          </p:nvPr>
        </p:nvSpPr>
        <p:spPr>
          <a:xfrm>
            <a:off x="501304" y="314478"/>
            <a:ext cx="11108311" cy="546731"/>
          </a:xfrm>
          <a:prstGeom prst="rect">
            <a:avLst/>
          </a:prstGeom>
        </p:spPr>
        <p:txBody>
          <a:bodyPr vert="horz" wrap="none" lIns="91424" tIns="45711" rIns="91424" bIns="45711" rtlCol="0" anchor="t" anchorCtr="0">
            <a:noAutofit/>
          </a:bodyPr>
          <a:lstStyle/>
          <a:p>
            <a:r>
              <a:rPr lang="en-US" dirty="0"/>
              <a:t>Click to add a title</a:t>
            </a:r>
          </a:p>
        </p:txBody>
      </p:sp>
    </p:spTree>
    <p:extLst>
      <p:ext uri="{BB962C8B-B14F-4D97-AF65-F5344CB8AC3E}">
        <p14:creationId xmlns:p14="http://schemas.microsoft.com/office/powerpoint/2010/main" val="7273091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transition>
    <p:wipe dir="r"/>
  </p:transition>
  <p:hf hdr="0"/>
  <p:txStyles>
    <p:title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p:titleStyle>
    <p:bodyStyle>
      <a:lvl1pPr marL="0" indent="0" algn="l" defTabSz="457039" rtl="0" eaLnBrk="1" latinLnBrk="0" hangingPunct="1">
        <a:lnSpc>
          <a:spcPct val="95000"/>
        </a:lnSpc>
        <a:spcBef>
          <a:spcPts val="1800"/>
        </a:spcBef>
        <a:buFontTx/>
        <a:buNone/>
        <a:defRPr sz="2600" b="1" kern="1200" spc="0" baseline="0">
          <a:solidFill>
            <a:schemeClr val="tx1"/>
          </a:solidFill>
          <a:latin typeface="+mj-lt"/>
          <a:ea typeface="+mn-ea"/>
          <a:cs typeface="Avenir Next Demi Bold"/>
        </a:defRPr>
      </a:lvl1pPr>
      <a:lvl2pPr marL="0" indent="0" algn="l" defTabSz="457039" rtl="0" eaLnBrk="1" latinLnBrk="0" hangingPunct="1">
        <a:lnSpc>
          <a:spcPct val="95000"/>
        </a:lnSpc>
        <a:spcBef>
          <a:spcPts val="400"/>
        </a:spcBef>
        <a:spcAft>
          <a:spcPts val="400"/>
        </a:spcAft>
        <a:buClrTx/>
        <a:buSzPct val="90000"/>
        <a:buFontTx/>
        <a:buNone/>
        <a:defRPr sz="2600" kern="1200" spc="0" baseline="0">
          <a:solidFill>
            <a:schemeClr val="tx1"/>
          </a:solidFill>
          <a:latin typeface="+mn-lt"/>
          <a:ea typeface="+mn-ea"/>
          <a:cs typeface="+mn-cs"/>
        </a:defRPr>
      </a:lvl2pPr>
      <a:lvl3pPr marL="182880" indent="-182880" algn="l" defTabSz="457039" rtl="0" eaLnBrk="1" latinLnBrk="0" hangingPunct="1">
        <a:lnSpc>
          <a:spcPct val="95000"/>
        </a:lnSpc>
        <a:spcBef>
          <a:spcPts val="400"/>
        </a:spcBef>
        <a:spcAft>
          <a:spcPts val="400"/>
        </a:spcAft>
        <a:buClrTx/>
        <a:buSzPct val="90000"/>
        <a:buFont typeface="Arial"/>
        <a:buChar char="•"/>
        <a:defRPr sz="2200" i="0" kern="1200" spc="0" baseline="0">
          <a:solidFill>
            <a:schemeClr val="tx1"/>
          </a:solidFill>
          <a:latin typeface="+mn-lt"/>
          <a:ea typeface="+mn-ea"/>
          <a:cs typeface="+mn-cs"/>
        </a:defRPr>
      </a:lvl3pPr>
      <a:lvl4pPr marL="365760" indent="-182872" algn="l" defTabSz="457039" rtl="0" eaLnBrk="1" latinLnBrk="0" hangingPunct="1">
        <a:lnSpc>
          <a:spcPct val="95000"/>
        </a:lnSpc>
        <a:spcBef>
          <a:spcPts val="400"/>
        </a:spcBef>
        <a:spcAft>
          <a:spcPts val="400"/>
        </a:spcAft>
        <a:buClrTx/>
        <a:buSzPct val="100000"/>
        <a:buFont typeface="Lucida Grande"/>
        <a:buChar char="–"/>
        <a:defRPr sz="2000" b="0" i="0" kern="1200" spc="0">
          <a:solidFill>
            <a:schemeClr val="tx1"/>
          </a:solidFill>
          <a:latin typeface="+mn-lt"/>
          <a:ea typeface="+mn-ea"/>
          <a:cs typeface="+mn-cs"/>
        </a:defRPr>
      </a:lvl4pPr>
      <a:lvl5pPr marL="365760" indent="0" algn="l" defTabSz="457039" rtl="0" eaLnBrk="1" latinLnBrk="0" hangingPunct="1">
        <a:lnSpc>
          <a:spcPct val="95000"/>
        </a:lnSpc>
        <a:spcBef>
          <a:spcPts val="400"/>
        </a:spcBef>
        <a:spcAft>
          <a:spcPts val="400"/>
        </a:spcAft>
        <a:buClr>
          <a:schemeClr val="tx1"/>
        </a:buClr>
        <a:buSzPct val="90000"/>
        <a:buFontTx/>
        <a:buNone/>
        <a:defRPr sz="16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7039" rtl="0" eaLnBrk="1" latinLnBrk="0" hangingPunct="1">
        <a:defRPr sz="1900" kern="1200">
          <a:solidFill>
            <a:schemeClr val="tx1"/>
          </a:solidFill>
          <a:latin typeface="+mn-lt"/>
          <a:ea typeface="+mn-ea"/>
          <a:cs typeface="+mn-cs"/>
        </a:defRPr>
      </a:lvl1pPr>
      <a:lvl2pPr marL="457039" algn="l" defTabSz="457039" rtl="0" eaLnBrk="1" latinLnBrk="0" hangingPunct="1">
        <a:defRPr sz="1900" kern="1200">
          <a:solidFill>
            <a:schemeClr val="tx1"/>
          </a:solidFill>
          <a:latin typeface="+mn-lt"/>
          <a:ea typeface="+mn-ea"/>
          <a:cs typeface="+mn-cs"/>
        </a:defRPr>
      </a:lvl2pPr>
      <a:lvl3pPr marL="914077" algn="l" defTabSz="457039" rtl="0" eaLnBrk="1" latinLnBrk="0" hangingPunct="1">
        <a:defRPr sz="1900" kern="1200">
          <a:solidFill>
            <a:schemeClr val="tx1"/>
          </a:solidFill>
          <a:latin typeface="+mn-lt"/>
          <a:ea typeface="+mn-ea"/>
          <a:cs typeface="+mn-cs"/>
        </a:defRPr>
      </a:lvl3pPr>
      <a:lvl4pPr marL="1371116" algn="l" defTabSz="457039" rtl="0" eaLnBrk="1" latinLnBrk="0" hangingPunct="1">
        <a:defRPr sz="1900" kern="1200">
          <a:solidFill>
            <a:schemeClr val="tx1"/>
          </a:solidFill>
          <a:latin typeface="+mn-lt"/>
          <a:ea typeface="+mn-ea"/>
          <a:cs typeface="+mn-cs"/>
        </a:defRPr>
      </a:lvl4pPr>
      <a:lvl5pPr marL="1828155" algn="l" defTabSz="457039" rtl="0" eaLnBrk="1" latinLnBrk="0" hangingPunct="1">
        <a:defRPr sz="1900" kern="1200">
          <a:solidFill>
            <a:schemeClr val="tx1"/>
          </a:solidFill>
          <a:latin typeface="+mn-lt"/>
          <a:ea typeface="+mn-ea"/>
          <a:cs typeface="+mn-cs"/>
        </a:defRPr>
      </a:lvl5pPr>
      <a:lvl6pPr marL="2285195" algn="l" defTabSz="457039" rtl="0" eaLnBrk="1" latinLnBrk="0" hangingPunct="1">
        <a:defRPr sz="1900" kern="1200">
          <a:solidFill>
            <a:schemeClr val="tx1"/>
          </a:solidFill>
          <a:latin typeface="+mn-lt"/>
          <a:ea typeface="+mn-ea"/>
          <a:cs typeface="+mn-cs"/>
        </a:defRPr>
      </a:lvl6pPr>
      <a:lvl7pPr marL="2742233" algn="l" defTabSz="457039" rtl="0" eaLnBrk="1" latinLnBrk="0" hangingPunct="1">
        <a:defRPr sz="1900" kern="1200">
          <a:solidFill>
            <a:schemeClr val="tx1"/>
          </a:solidFill>
          <a:latin typeface="+mn-lt"/>
          <a:ea typeface="+mn-ea"/>
          <a:cs typeface="+mn-cs"/>
        </a:defRPr>
      </a:lvl7pPr>
      <a:lvl8pPr marL="3199272" algn="l" defTabSz="457039" rtl="0" eaLnBrk="1" latinLnBrk="0" hangingPunct="1">
        <a:defRPr sz="1900" kern="1200">
          <a:solidFill>
            <a:schemeClr val="tx1"/>
          </a:solidFill>
          <a:latin typeface="+mn-lt"/>
          <a:ea typeface="+mn-ea"/>
          <a:cs typeface="+mn-cs"/>
        </a:defRPr>
      </a:lvl8pPr>
      <a:lvl9pPr marL="3656312" algn="l" defTabSz="45703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slide" Target="slide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25.xml"/><Relationship Id="rId3" Type="http://schemas.openxmlformats.org/officeDocument/2006/relationships/slide" Target="slide21.xml"/><Relationship Id="rId7" Type="http://schemas.openxmlformats.org/officeDocument/2006/relationships/slide" Target="slide23.xml"/><Relationship Id="rId12" Type="http://schemas.openxmlformats.org/officeDocument/2006/relationships/slide" Target="slide26.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slide" Target="slide20.xml"/><Relationship Id="rId11" Type="http://schemas.openxmlformats.org/officeDocument/2006/relationships/slide" Target="slide29.xml"/><Relationship Id="rId5" Type="http://schemas.openxmlformats.org/officeDocument/2006/relationships/slide" Target="slide24.xml"/><Relationship Id="rId10"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27.xml"/><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linkedin.com/in/xinweiwanglinkedin/"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23.jp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7.xml"/><Relationship Id="rId7"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7.xml"/><Relationship Id="rId7" Type="http://schemas.openxmlformats.org/officeDocument/2006/relationships/slide" Target="slide40.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7.xml"/><Relationship Id="rId7" Type="http://schemas.openxmlformats.org/officeDocument/2006/relationships/slide" Target="slide40.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7.xml"/><Relationship Id="rId7"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xml"/><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slide" Target="slide35.xm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7.xml"/><Relationship Id="rId7" Type="http://schemas.openxmlformats.org/officeDocument/2006/relationships/slide" Target="slide40.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8923" y="984600"/>
            <a:ext cx="8877532" cy="2437245"/>
          </a:xfrm>
        </p:spPr>
        <p:txBody>
          <a:bodyPr/>
          <a:lstStyle/>
          <a:p>
            <a:r>
              <a:rPr lang="en-US" altLang="zh-CN" dirty="0"/>
              <a:t>Machine</a:t>
            </a:r>
            <a:r>
              <a:rPr lang="zh-CN" altLang="en-US" dirty="0"/>
              <a:t> </a:t>
            </a:r>
            <a:r>
              <a:rPr lang="en-US" altLang="zh-CN" dirty="0"/>
              <a:t>Learning</a:t>
            </a:r>
            <a:r>
              <a:rPr lang="zh-CN" altLang="en-US" dirty="0"/>
              <a:t> </a:t>
            </a:r>
            <a:r>
              <a:rPr lang="en-US" altLang="zh-CN" dirty="0"/>
              <a:t>Platform</a:t>
            </a:r>
            <a:r>
              <a:rPr lang="zh-CN" altLang="en-US" dirty="0"/>
              <a:t> </a:t>
            </a:r>
            <a:r>
              <a:rPr lang="en-US" altLang="zh-CN" dirty="0"/>
              <a:t>Life-Cycle</a:t>
            </a:r>
            <a:r>
              <a:rPr lang="zh-CN" altLang="en-US" dirty="0"/>
              <a:t> </a:t>
            </a:r>
            <a:r>
              <a:rPr lang="en-US" altLang="zh-CN" dirty="0"/>
              <a:t>Management</a:t>
            </a:r>
            <a:endParaRPr lang="en-US" dirty="0"/>
          </a:p>
        </p:txBody>
      </p:sp>
      <p:sp>
        <p:nvSpPr>
          <p:cNvPr id="5" name="TextBox 4">
            <a:extLst>
              <a:ext uri="{FF2B5EF4-FFF2-40B4-BE49-F238E27FC236}">
                <a16:creationId xmlns:a16="http://schemas.microsoft.com/office/drawing/2014/main" id="{9944BADD-A5F1-9644-A333-B95915ED9C5E}"/>
              </a:ext>
            </a:extLst>
          </p:cNvPr>
          <p:cNvSpPr txBox="1"/>
          <p:nvPr/>
        </p:nvSpPr>
        <p:spPr>
          <a:xfrm>
            <a:off x="4497859" y="4315522"/>
            <a:ext cx="4794422" cy="800219"/>
          </a:xfrm>
          <a:prstGeom prst="rect">
            <a:avLst/>
          </a:prstGeom>
          <a:noFill/>
        </p:spPr>
        <p:txBody>
          <a:bodyPr wrap="square" rtlCol="0">
            <a:spAutoFit/>
          </a:bodyPr>
          <a:lstStyle/>
          <a:p>
            <a:pPr algn="ctr"/>
            <a:r>
              <a:rPr lang="en-US" altLang="zh-Hans" sz="2400" b="1" dirty="0"/>
              <a:t>Hope(</a:t>
            </a:r>
            <a:r>
              <a:rPr lang="en-US" altLang="zh-Hans" sz="2400" b="1" dirty="0" err="1"/>
              <a:t>Xinwei</a:t>
            </a:r>
            <a:r>
              <a:rPr lang="en-US" altLang="zh-Hans" sz="2400" b="1" dirty="0"/>
              <a:t>)</a:t>
            </a:r>
            <a:r>
              <a:rPr lang="zh-Hans" altLang="en-US" sz="2400" b="1" dirty="0"/>
              <a:t> </a:t>
            </a:r>
            <a:r>
              <a:rPr lang="en-US" altLang="zh-Hans" sz="2400" b="1" dirty="0"/>
              <a:t>Wang</a:t>
            </a:r>
          </a:p>
          <a:p>
            <a:pPr algn="ctr"/>
            <a:r>
              <a:rPr lang="en-US" altLang="zh-Hans" sz="2200" dirty="0"/>
              <a:t>Software</a:t>
            </a:r>
            <a:r>
              <a:rPr lang="zh-Hans" altLang="en-US" sz="2200" dirty="0"/>
              <a:t> </a:t>
            </a:r>
            <a:r>
              <a:rPr lang="en-US" altLang="zh-Hans" sz="2200" dirty="0"/>
              <a:t>Engineer</a:t>
            </a:r>
            <a:r>
              <a:rPr lang="zh-Hans" altLang="en-US" sz="2200" dirty="0"/>
              <a:t> </a:t>
            </a:r>
            <a:r>
              <a:rPr lang="en-US" altLang="zh-Hans" sz="2200" dirty="0"/>
              <a:t>at</a:t>
            </a:r>
            <a:r>
              <a:rPr lang="zh-Hans" altLang="en-US" sz="2200" dirty="0"/>
              <a:t> </a:t>
            </a:r>
            <a:r>
              <a:rPr lang="en-US" altLang="zh-Hans" sz="2200" dirty="0"/>
              <a:t>Intuit</a:t>
            </a:r>
            <a:endParaRPr lang="en-US" sz="2200" dirty="0"/>
          </a:p>
        </p:txBody>
      </p:sp>
    </p:spTree>
    <p:extLst>
      <p:ext uri="{BB962C8B-B14F-4D97-AF65-F5344CB8AC3E}">
        <p14:creationId xmlns:p14="http://schemas.microsoft.com/office/powerpoint/2010/main" val="309774966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4"/>
          </p:nvPr>
        </p:nvSpPr>
        <p:spPr>
          <a:xfrm>
            <a:off x="501304" y="872619"/>
            <a:ext cx="11108309" cy="1400147"/>
          </a:xfrm>
        </p:spPr>
        <p:txBody>
          <a:bodyPr>
            <a:normAutofit/>
          </a:bodyPr>
          <a:lstStyle/>
          <a:p>
            <a:pPr lvl="1"/>
            <a:r>
              <a:rPr lang="en-US" altLang="zh-Hans" b="1" dirty="0"/>
              <a:t>Model</a:t>
            </a:r>
            <a:r>
              <a:rPr lang="zh-Hans" altLang="en-US" b="1" dirty="0">
                <a:sym typeface="Wingdings" pitchFamily="2" charset="2"/>
              </a:rPr>
              <a:t> </a:t>
            </a:r>
            <a:r>
              <a:rPr lang="en-US" altLang="zh-Hans" b="1" dirty="0">
                <a:sym typeface="Wingdings" pitchFamily="2" charset="2"/>
              </a:rPr>
              <a:t>Development</a:t>
            </a:r>
            <a:endParaRPr lang="en-US" altLang="zh-Hans" b="1" dirty="0"/>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548429"/>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endParaRPr lang="en-US" altLang="zh-Hans" sz="2000" dirty="0"/>
          </a:p>
        </p:txBody>
      </p:sp>
      <p:sp>
        <p:nvSpPr>
          <p:cNvPr id="6" name="TextBox 5">
            <a:extLst>
              <a:ext uri="{FF2B5EF4-FFF2-40B4-BE49-F238E27FC236}">
                <a16:creationId xmlns:a16="http://schemas.microsoft.com/office/drawing/2014/main" id="{48E802CF-DC51-CC48-B3A5-6632DE4E695F}"/>
              </a:ext>
            </a:extLst>
          </p:cNvPr>
          <p:cNvSpPr txBox="1"/>
          <p:nvPr/>
        </p:nvSpPr>
        <p:spPr>
          <a:xfrm>
            <a:off x="362730" y="2950989"/>
            <a:ext cx="5692728" cy="1826141"/>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US" altLang="zh-Hans" sz="3200" dirty="0"/>
              <a:t>Collaborative</a:t>
            </a:r>
            <a:r>
              <a:rPr lang="zh-Hans" altLang="en-US" sz="3200" dirty="0"/>
              <a:t> </a:t>
            </a:r>
            <a:r>
              <a:rPr lang="en-US" altLang="zh-Hans" sz="3200" dirty="0"/>
              <a:t>environment</a:t>
            </a:r>
            <a:r>
              <a:rPr lang="zh-Hans" altLang="en-US" sz="3200" dirty="0"/>
              <a:t> </a:t>
            </a:r>
            <a:endParaRPr lang="en-US" altLang="zh-Hans" sz="3200" dirty="0"/>
          </a:p>
          <a:p>
            <a:pPr marL="342900" indent="-342900">
              <a:spcBef>
                <a:spcPts val="1000"/>
              </a:spcBef>
              <a:buFont typeface="Arial" panose="020B0604020202020204" pitchFamily="34" charset="0"/>
              <a:buChar char="•"/>
            </a:pPr>
            <a:endParaRPr lang="en-US" altLang="zh-Hans" sz="3200" dirty="0"/>
          </a:p>
          <a:p>
            <a:pPr marL="342900" indent="-342900">
              <a:spcBef>
                <a:spcPts val="1000"/>
              </a:spcBef>
              <a:buFont typeface="Arial" panose="020B0604020202020204" pitchFamily="34" charset="0"/>
              <a:buChar char="•"/>
            </a:pPr>
            <a:r>
              <a:rPr lang="en-US" altLang="zh-Hans" sz="3200" dirty="0"/>
              <a:t>Access</a:t>
            </a:r>
            <a:r>
              <a:rPr lang="zh-Hans" altLang="en-US" sz="3200" dirty="0"/>
              <a:t> </a:t>
            </a:r>
            <a:r>
              <a:rPr lang="en-US" altLang="zh-Hans" sz="3200" dirty="0"/>
              <a:t>data</a:t>
            </a:r>
            <a:r>
              <a:rPr lang="zh-Hans" altLang="en-US" sz="3200" dirty="0"/>
              <a:t> </a:t>
            </a:r>
            <a:r>
              <a:rPr lang="en-US" altLang="zh-Hans" sz="3200" dirty="0"/>
              <a:t>lake</a:t>
            </a:r>
          </a:p>
        </p:txBody>
      </p:sp>
      <p:pic>
        <p:nvPicPr>
          <p:cNvPr id="8198" name="Picture 6" descr="https://documents.lucidchart.com/documents/25bde589-4e98-4168-b3c3-456144a6c084/pages/0_0?a=353&amp;x=651&amp;y=543&amp;w=194&amp;h=194&amp;store=1&amp;accept=image%2F*&amp;auth=LCA%20510c5c9e767ae0f55ec7e9cdee4d49f951d60c4d-ts%3D1522815972">
            <a:extLst>
              <a:ext uri="{FF2B5EF4-FFF2-40B4-BE49-F238E27FC236}">
                <a16:creationId xmlns:a16="http://schemas.microsoft.com/office/drawing/2014/main" id="{3ED1047E-41B8-B247-92F3-6ADC48235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794" y="1426856"/>
            <a:ext cx="1841500" cy="18415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7735CF6F-C679-BE4D-A269-A2306D74D5D6}"/>
              </a:ext>
            </a:extLst>
          </p:cNvPr>
          <p:cNvCxnSpPr>
            <a:cxnSpLocks/>
          </p:cNvCxnSpPr>
          <p:nvPr/>
        </p:nvCxnSpPr>
        <p:spPr>
          <a:xfrm flipH="1">
            <a:off x="8440297" y="2324104"/>
            <a:ext cx="120747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A88531CC-4B47-B34C-ADC0-9F2754A4F7C5}"/>
              </a:ext>
            </a:extLst>
          </p:cNvPr>
          <p:cNvSpPr/>
          <p:nvPr/>
        </p:nvSpPr>
        <p:spPr>
          <a:xfrm>
            <a:off x="6248081" y="1786974"/>
            <a:ext cx="2192216" cy="104335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ysClr val="windowText" lastClr="000000"/>
                </a:solidFill>
              </a:rPr>
              <a:t>Notebooks</a:t>
            </a:r>
          </a:p>
        </p:txBody>
      </p:sp>
      <p:pic>
        <p:nvPicPr>
          <p:cNvPr id="13" name="Picture 12">
            <a:extLst>
              <a:ext uri="{FF2B5EF4-FFF2-40B4-BE49-F238E27FC236}">
                <a16:creationId xmlns:a16="http://schemas.microsoft.com/office/drawing/2014/main" id="{35399FF3-98AF-4F42-BBCC-B2326CED53CB}"/>
              </a:ext>
            </a:extLst>
          </p:cNvPr>
          <p:cNvPicPr>
            <a:picLocks noChangeAspect="1"/>
          </p:cNvPicPr>
          <p:nvPr/>
        </p:nvPicPr>
        <p:blipFill>
          <a:blip r:embed="rId4"/>
          <a:stretch>
            <a:fillRect/>
          </a:stretch>
        </p:blipFill>
        <p:spPr>
          <a:xfrm>
            <a:off x="6436139" y="3708752"/>
            <a:ext cx="1816100" cy="1079500"/>
          </a:xfrm>
          <a:prstGeom prst="rect">
            <a:avLst/>
          </a:prstGeom>
        </p:spPr>
      </p:pic>
      <p:cxnSp>
        <p:nvCxnSpPr>
          <p:cNvPr id="18" name="Straight Arrow Connector 17">
            <a:extLst>
              <a:ext uri="{FF2B5EF4-FFF2-40B4-BE49-F238E27FC236}">
                <a16:creationId xmlns:a16="http://schemas.microsoft.com/office/drawing/2014/main" id="{866344F1-E722-4642-874E-E146A78E5CDA}"/>
              </a:ext>
            </a:extLst>
          </p:cNvPr>
          <p:cNvCxnSpPr>
            <a:cxnSpLocks/>
          </p:cNvCxnSpPr>
          <p:nvPr/>
        </p:nvCxnSpPr>
        <p:spPr>
          <a:xfrm>
            <a:off x="7344189" y="2830328"/>
            <a:ext cx="0" cy="10784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B2A12DF4-6F29-A94F-B133-287CC28E4C5D}"/>
              </a:ext>
            </a:extLst>
          </p:cNvPr>
          <p:cNvCxnSpPr>
            <a:cxnSpLocks/>
            <a:stCxn id="23" idx="2"/>
          </p:cNvCxnSpPr>
          <p:nvPr/>
        </p:nvCxnSpPr>
        <p:spPr>
          <a:xfrm flipH="1">
            <a:off x="8252239" y="4314448"/>
            <a:ext cx="11781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Can 22">
            <a:extLst>
              <a:ext uri="{FF2B5EF4-FFF2-40B4-BE49-F238E27FC236}">
                <a16:creationId xmlns:a16="http://schemas.microsoft.com/office/drawing/2014/main" id="{8C612C8E-06D6-AC4C-BE70-D00FD7C60002}"/>
              </a:ext>
            </a:extLst>
          </p:cNvPr>
          <p:cNvSpPr/>
          <p:nvPr/>
        </p:nvSpPr>
        <p:spPr>
          <a:xfrm>
            <a:off x="9430435" y="3599768"/>
            <a:ext cx="2485293" cy="1429359"/>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tx1"/>
                </a:solidFill>
              </a:rPr>
              <a:t>Data Lake</a:t>
            </a:r>
          </a:p>
        </p:txBody>
      </p:sp>
      <p:sp>
        <p:nvSpPr>
          <p:cNvPr id="29" name="Action Button: Back or Previous 28">
            <a:hlinkClick r:id="rId5" action="ppaction://hlinksldjump" highlightClick="1"/>
            <a:extLst>
              <a:ext uri="{FF2B5EF4-FFF2-40B4-BE49-F238E27FC236}">
                <a16:creationId xmlns:a16="http://schemas.microsoft.com/office/drawing/2014/main" id="{4D3B7E67-8F7A-3D4A-BD71-25289511B71D}"/>
              </a:ext>
            </a:extLst>
          </p:cNvPr>
          <p:cNvSpPr/>
          <p:nvPr/>
        </p:nvSpPr>
        <p:spPr>
          <a:xfrm>
            <a:off x="11157834" y="613249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09547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4"/>
          </p:nvPr>
        </p:nvSpPr>
        <p:spPr>
          <a:xfrm>
            <a:off x="501304" y="931475"/>
            <a:ext cx="11108309" cy="1400147"/>
          </a:xfrm>
        </p:spPr>
        <p:txBody>
          <a:bodyPr>
            <a:normAutofit/>
          </a:bodyPr>
          <a:lstStyle/>
          <a:p>
            <a:pPr lvl="1"/>
            <a:r>
              <a:rPr lang="en-US" altLang="zh-Hans" b="1" dirty="0"/>
              <a:t>Model</a:t>
            </a:r>
            <a:r>
              <a:rPr lang="zh-Hans" altLang="en-US" b="1" dirty="0">
                <a:sym typeface="Wingdings" pitchFamily="2" charset="2"/>
              </a:rPr>
              <a:t> </a:t>
            </a:r>
            <a:r>
              <a:rPr lang="en-US" altLang="zh-Hans" b="1" dirty="0">
                <a:sym typeface="Wingdings" pitchFamily="2" charset="2"/>
              </a:rPr>
              <a:t>Training</a:t>
            </a:r>
            <a:endParaRPr lang="en-US" altLang="zh-Hans" b="1" dirty="0"/>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548429"/>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endParaRPr lang="en-US" altLang="zh-Hans" sz="2000" dirty="0"/>
          </a:p>
        </p:txBody>
      </p:sp>
      <p:sp>
        <p:nvSpPr>
          <p:cNvPr id="6" name="TextBox 5">
            <a:extLst>
              <a:ext uri="{FF2B5EF4-FFF2-40B4-BE49-F238E27FC236}">
                <a16:creationId xmlns:a16="http://schemas.microsoft.com/office/drawing/2014/main" id="{B899C63E-7DA1-8F4D-A091-D555A9446A06}"/>
              </a:ext>
            </a:extLst>
          </p:cNvPr>
          <p:cNvSpPr txBox="1"/>
          <p:nvPr/>
        </p:nvSpPr>
        <p:spPr>
          <a:xfrm>
            <a:off x="744429" y="1945307"/>
            <a:ext cx="11447571" cy="4606389"/>
          </a:xfrm>
          <a:prstGeom prst="rect">
            <a:avLst/>
          </a:prstGeom>
          <a:noFill/>
        </p:spPr>
        <p:txBody>
          <a:bodyPr wrap="square" rtlCol="0">
            <a:spAutoFit/>
          </a:bodyPr>
          <a:lstStyle/>
          <a:p>
            <a:pPr>
              <a:spcAft>
                <a:spcPts val="2000"/>
              </a:spcAft>
            </a:pPr>
            <a:r>
              <a:rPr lang="en-US" altLang="zh-Hans" sz="3000" dirty="0"/>
              <a:t>Support</a:t>
            </a:r>
            <a:r>
              <a:rPr lang="zh-Hans" altLang="en-US" sz="3000" dirty="0"/>
              <a:t> </a:t>
            </a:r>
            <a:r>
              <a:rPr lang="en-US" altLang="zh-Hans" sz="3000" dirty="0"/>
              <a:t>ability</a:t>
            </a:r>
            <a:r>
              <a:rPr lang="zh-Hans" altLang="en-US" sz="3000" dirty="0"/>
              <a:t> </a:t>
            </a:r>
            <a:r>
              <a:rPr lang="en-US" altLang="zh-Hans" sz="3000" dirty="0"/>
              <a:t>for:</a:t>
            </a:r>
          </a:p>
          <a:p>
            <a:pPr marL="457200" indent="-457200">
              <a:spcAft>
                <a:spcPts val="2000"/>
              </a:spcAft>
              <a:buFont typeface="Arial" panose="020B0604020202020204" pitchFamily="34" charset="0"/>
              <a:buChar char="•"/>
            </a:pPr>
            <a:r>
              <a:rPr lang="en-US" altLang="zh-Hans" sz="3000" dirty="0"/>
              <a:t>Being</a:t>
            </a:r>
            <a:r>
              <a:rPr lang="zh-Hans" altLang="en-US" sz="3000" dirty="0"/>
              <a:t> </a:t>
            </a:r>
            <a:r>
              <a:rPr lang="en-US" altLang="zh-Hans" sz="3000" dirty="0"/>
              <a:t>triggered either</a:t>
            </a:r>
            <a:r>
              <a:rPr lang="zh-Hans" altLang="en-US" sz="3000" dirty="0"/>
              <a:t> </a:t>
            </a:r>
            <a:r>
              <a:rPr lang="en-US" altLang="zh-Hans" sz="3000" dirty="0"/>
              <a:t>manually/via</a:t>
            </a:r>
            <a:r>
              <a:rPr lang="zh-Hans" altLang="en-US" sz="3000" dirty="0"/>
              <a:t> </a:t>
            </a:r>
            <a:r>
              <a:rPr lang="en-US" altLang="zh-Hans" sz="3000" dirty="0"/>
              <a:t>automation</a:t>
            </a:r>
          </a:p>
          <a:p>
            <a:pPr marL="457200" indent="-457200">
              <a:spcAft>
                <a:spcPts val="2000"/>
              </a:spcAft>
              <a:buFont typeface="Arial" panose="020B0604020202020204" pitchFamily="34" charset="0"/>
              <a:buChar char="•"/>
            </a:pPr>
            <a:r>
              <a:rPr lang="en-US" altLang="zh-Hans" sz="3000" dirty="0"/>
              <a:t>Creation</a:t>
            </a:r>
            <a:r>
              <a:rPr lang="zh-Hans" altLang="en-US" sz="3000" dirty="0"/>
              <a:t> </a:t>
            </a:r>
            <a:r>
              <a:rPr lang="en-US" altLang="zh-Hans" sz="3000" dirty="0"/>
              <a:t>and</a:t>
            </a:r>
            <a:r>
              <a:rPr lang="zh-Hans" altLang="en-US" sz="3000" dirty="0"/>
              <a:t> </a:t>
            </a:r>
            <a:r>
              <a:rPr lang="en-US" altLang="zh-Hans" sz="3000" dirty="0"/>
              <a:t>management</a:t>
            </a:r>
            <a:r>
              <a:rPr lang="zh-Hans" altLang="en-US" sz="3000" dirty="0"/>
              <a:t> </a:t>
            </a:r>
            <a:r>
              <a:rPr lang="en-US" altLang="zh-Hans" sz="3000" dirty="0"/>
              <a:t>of</a:t>
            </a:r>
            <a:r>
              <a:rPr lang="zh-Hans" altLang="en-US" sz="3000" dirty="0"/>
              <a:t> </a:t>
            </a:r>
            <a:r>
              <a:rPr lang="en-US" altLang="zh-Hans" sz="3000" dirty="0"/>
              <a:t>training</a:t>
            </a:r>
            <a:r>
              <a:rPr lang="zh-Hans" altLang="en-US" sz="3000" dirty="0"/>
              <a:t> </a:t>
            </a:r>
            <a:r>
              <a:rPr lang="en-US" altLang="zh-Hans" sz="3000" dirty="0"/>
              <a:t>sets</a:t>
            </a:r>
          </a:p>
          <a:p>
            <a:pPr marL="457200" indent="-457200">
              <a:spcAft>
                <a:spcPts val="2000"/>
              </a:spcAft>
              <a:buFont typeface="Arial" panose="020B0604020202020204" pitchFamily="34" charset="0"/>
              <a:buChar char="•"/>
            </a:pPr>
            <a:r>
              <a:rPr lang="en-US" altLang="zh-Hans" sz="3000" dirty="0"/>
              <a:t>Re-training</a:t>
            </a:r>
          </a:p>
          <a:p>
            <a:pPr marL="457200" indent="-457200">
              <a:spcAft>
                <a:spcPts val="2000"/>
              </a:spcAft>
              <a:buFont typeface="Arial" panose="020B0604020202020204" pitchFamily="34" charset="0"/>
              <a:buChar char="•"/>
            </a:pPr>
            <a:r>
              <a:rPr lang="en-US" altLang="zh-Hans" sz="3000" dirty="0"/>
              <a:t>Optimizing </a:t>
            </a:r>
            <a:r>
              <a:rPr lang="en-US" altLang="zh-Hans" sz="3000" i="1" dirty="0"/>
              <a:t>hyper parameter tuning </a:t>
            </a:r>
            <a:r>
              <a:rPr lang="en-US" altLang="zh-Hans" sz="3000" dirty="0"/>
              <a:t>through</a:t>
            </a:r>
            <a:r>
              <a:rPr lang="zh-Hans" altLang="en-US" sz="3000" dirty="0"/>
              <a:t> </a:t>
            </a:r>
            <a:r>
              <a:rPr lang="en-US" altLang="zh-Hans" sz="3000" dirty="0"/>
              <a:t>parallelization of model training execution </a:t>
            </a:r>
          </a:p>
          <a:p>
            <a:pPr marL="342900" indent="-342900">
              <a:spcAft>
                <a:spcPts val="2000"/>
              </a:spcAft>
              <a:buFont typeface="Arial" panose="020B0604020202020204" pitchFamily="34" charset="0"/>
              <a:buChar char="•"/>
            </a:pPr>
            <a:endParaRPr lang="en-US" altLang="zh-Hans" sz="3000" dirty="0"/>
          </a:p>
        </p:txBody>
      </p:sp>
      <p:sp>
        <p:nvSpPr>
          <p:cNvPr id="8" name="Action Button: Back or Previous 7">
            <a:hlinkClick r:id="rId3" action="ppaction://hlinksldjump" highlightClick="1"/>
            <a:extLst>
              <a:ext uri="{FF2B5EF4-FFF2-40B4-BE49-F238E27FC236}">
                <a16:creationId xmlns:a16="http://schemas.microsoft.com/office/drawing/2014/main" id="{7923E0DD-B9A6-114F-99D3-58966599FB88}"/>
              </a:ext>
            </a:extLst>
          </p:cNvPr>
          <p:cNvSpPr/>
          <p:nvPr/>
        </p:nvSpPr>
        <p:spPr>
          <a:xfrm>
            <a:off x="11157834" y="613249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5921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4"/>
          </p:nvPr>
        </p:nvSpPr>
        <p:spPr>
          <a:xfrm>
            <a:off x="501304" y="1256116"/>
            <a:ext cx="11108309" cy="1400147"/>
          </a:xfrm>
        </p:spPr>
        <p:txBody>
          <a:bodyPr>
            <a:normAutofit/>
          </a:bodyPr>
          <a:lstStyle/>
          <a:p>
            <a:pPr lvl="1"/>
            <a:r>
              <a:rPr lang="en-US" altLang="zh-Hans" b="1" dirty="0"/>
              <a:t>Model</a:t>
            </a:r>
            <a:r>
              <a:rPr lang="zh-Hans" altLang="en-US" b="1" dirty="0">
                <a:sym typeface="Wingdings" pitchFamily="2" charset="2"/>
              </a:rPr>
              <a:t> </a:t>
            </a:r>
            <a:r>
              <a:rPr lang="en-US" altLang="zh-Hans" b="1" dirty="0">
                <a:sym typeface="Wingdings" pitchFamily="2" charset="2"/>
              </a:rPr>
              <a:t>Scoring</a:t>
            </a:r>
            <a:endParaRPr lang="en-US" altLang="zh-Hans" b="1" dirty="0"/>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548429"/>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endParaRPr lang="en-US" altLang="zh-Hans" sz="2000" dirty="0"/>
          </a:p>
        </p:txBody>
      </p:sp>
      <p:sp>
        <p:nvSpPr>
          <p:cNvPr id="6" name="TextBox 5">
            <a:extLst>
              <a:ext uri="{FF2B5EF4-FFF2-40B4-BE49-F238E27FC236}">
                <a16:creationId xmlns:a16="http://schemas.microsoft.com/office/drawing/2014/main" id="{B899C63E-7DA1-8F4D-A091-D555A9446A06}"/>
              </a:ext>
            </a:extLst>
          </p:cNvPr>
          <p:cNvSpPr txBox="1"/>
          <p:nvPr/>
        </p:nvSpPr>
        <p:spPr>
          <a:xfrm>
            <a:off x="744429" y="2420532"/>
            <a:ext cx="11447571" cy="2323713"/>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US" altLang="zh-Hans" sz="3000" dirty="0"/>
              <a:t>Support</a:t>
            </a:r>
            <a:r>
              <a:rPr lang="zh-Hans" altLang="en-US" sz="3000" dirty="0"/>
              <a:t> </a:t>
            </a:r>
            <a:r>
              <a:rPr lang="en-US" altLang="zh-Hans" sz="3000" dirty="0"/>
              <a:t>online/offline(depend</a:t>
            </a:r>
            <a:r>
              <a:rPr lang="zh-Hans" altLang="en-US" sz="3000" dirty="0"/>
              <a:t> </a:t>
            </a:r>
            <a:r>
              <a:rPr lang="en-US" altLang="zh-Hans" sz="3000" dirty="0"/>
              <a:t>on</a:t>
            </a:r>
            <a:r>
              <a:rPr lang="zh-Hans" altLang="en-US" sz="3000" dirty="0"/>
              <a:t> </a:t>
            </a:r>
            <a:r>
              <a:rPr lang="en-US" altLang="zh-Hans" sz="3000" dirty="0"/>
              <a:t>use</a:t>
            </a:r>
            <a:r>
              <a:rPr lang="zh-Hans" altLang="en-US" sz="3000" dirty="0"/>
              <a:t> </a:t>
            </a:r>
            <a:r>
              <a:rPr lang="en-US" altLang="zh-Hans" sz="3000" dirty="0"/>
              <a:t>cases)</a:t>
            </a:r>
          </a:p>
          <a:p>
            <a:pPr>
              <a:spcBef>
                <a:spcPts val="1000"/>
              </a:spcBef>
            </a:pPr>
            <a:endParaRPr lang="en-US" altLang="zh-Hans" sz="3000" dirty="0"/>
          </a:p>
          <a:p>
            <a:pPr marL="342900" indent="-342900">
              <a:spcBef>
                <a:spcPts val="1000"/>
              </a:spcBef>
              <a:buFont typeface="Arial" panose="020B0604020202020204" pitchFamily="34" charset="0"/>
              <a:buChar char="•"/>
            </a:pPr>
            <a:r>
              <a:rPr lang="en-US" altLang="zh-Hans" sz="3000" dirty="0"/>
              <a:t>Ability</a:t>
            </a:r>
            <a:r>
              <a:rPr lang="zh-Hans" altLang="en-US" sz="3000" dirty="0"/>
              <a:t> </a:t>
            </a:r>
            <a:r>
              <a:rPr lang="en-US" altLang="zh-Hans" sz="3000" dirty="0"/>
              <a:t>to</a:t>
            </a:r>
            <a:r>
              <a:rPr lang="zh-Hans" altLang="en-US" sz="3000" dirty="0"/>
              <a:t> </a:t>
            </a:r>
            <a:r>
              <a:rPr lang="en-US" altLang="zh-Hans" sz="3000" dirty="0"/>
              <a:t>be</a:t>
            </a:r>
            <a:r>
              <a:rPr lang="zh-Hans" altLang="en-US" sz="3000" dirty="0"/>
              <a:t> </a:t>
            </a:r>
            <a:r>
              <a:rPr lang="en-US" altLang="zh-Hans" sz="3000" dirty="0"/>
              <a:t>triggered either</a:t>
            </a:r>
            <a:r>
              <a:rPr lang="zh-Hans" altLang="en-US" sz="3000" dirty="0"/>
              <a:t> </a:t>
            </a:r>
            <a:r>
              <a:rPr lang="en-US" altLang="zh-Hans" sz="3000" dirty="0"/>
              <a:t>manually/via</a:t>
            </a:r>
            <a:r>
              <a:rPr lang="zh-Hans" altLang="en-US" sz="3000" dirty="0"/>
              <a:t> </a:t>
            </a:r>
            <a:r>
              <a:rPr lang="en-US" altLang="zh-Hans" sz="3000" dirty="0"/>
              <a:t>automation</a:t>
            </a:r>
          </a:p>
          <a:p>
            <a:pPr marL="342900" indent="-342900">
              <a:spcBef>
                <a:spcPts val="1000"/>
              </a:spcBef>
              <a:buFont typeface="Arial" panose="020B0604020202020204" pitchFamily="34" charset="0"/>
              <a:buChar char="•"/>
            </a:pPr>
            <a:endParaRPr lang="en-US" altLang="zh-Hans" sz="3000" dirty="0"/>
          </a:p>
        </p:txBody>
      </p:sp>
      <p:sp>
        <p:nvSpPr>
          <p:cNvPr id="8" name="Action Button: Back or Previous 7">
            <a:hlinkClick r:id="rId3" action="ppaction://hlinksldjump" highlightClick="1"/>
            <a:extLst>
              <a:ext uri="{FF2B5EF4-FFF2-40B4-BE49-F238E27FC236}">
                <a16:creationId xmlns:a16="http://schemas.microsoft.com/office/drawing/2014/main" id="{07BAA8CF-BD59-544C-99D8-0057FC9A3E2F}"/>
              </a:ext>
            </a:extLst>
          </p:cNvPr>
          <p:cNvSpPr/>
          <p:nvPr/>
        </p:nvSpPr>
        <p:spPr>
          <a:xfrm>
            <a:off x="11157834" y="613249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34520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1304" y="997486"/>
            <a:ext cx="11108311" cy="546731"/>
          </a:xfrm>
        </p:spPr>
        <p:txBody>
          <a:bodyPr/>
          <a:lstStyle/>
          <a:p>
            <a:r>
              <a:rPr lang="en-US" altLang="zh-Hans" sz="3600" dirty="0">
                <a:solidFill>
                  <a:schemeClr val="tx1"/>
                </a:solidFill>
                <a:cs typeface="AvenirNext forINTUIT Bold" charset="0"/>
              </a:rPr>
              <a:t>Big</a:t>
            </a:r>
            <a:r>
              <a:rPr lang="zh-Hans" altLang="en-US" sz="3600" dirty="0">
                <a:solidFill>
                  <a:schemeClr val="tx1"/>
                </a:solidFill>
                <a:cs typeface="AvenirNext forINTUIT Bold" charset="0"/>
              </a:rPr>
              <a:t> </a:t>
            </a:r>
            <a:r>
              <a:rPr lang="en-US" altLang="zh-Hans" sz="3600" dirty="0">
                <a:solidFill>
                  <a:schemeClr val="tx1"/>
                </a:solidFill>
                <a:cs typeface="AvenirNext forINTUIT Bold" charset="0"/>
              </a:rPr>
              <a:t>Mess!</a:t>
            </a:r>
            <a:endParaRPr lang="en-US" sz="3600" dirty="0">
              <a:solidFill>
                <a:schemeClr val="tx1"/>
              </a:solidFill>
              <a:cs typeface="AvenirNext forINTUIT Bold" charset="0"/>
            </a:endParaRPr>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225040"/>
            <a:ext cx="11414424" cy="4632960"/>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No central artifact management solution</a:t>
            </a:r>
          </a:p>
          <a:p>
            <a:pPr marL="571500" lvl="1" indent="-571500">
              <a:buFont typeface="Wingdings" pitchFamily="2" charset="2"/>
              <a:buChar char="§"/>
            </a:pPr>
            <a:r>
              <a:rPr lang="en-US" altLang="zh-Hans" sz="3200" dirty="0"/>
              <a:t>Hard</a:t>
            </a:r>
            <a:r>
              <a:rPr lang="zh-Hans" altLang="en-US" sz="3200" dirty="0"/>
              <a:t> </a:t>
            </a:r>
            <a:r>
              <a:rPr lang="en-US" altLang="zh-Hans" sz="3200" dirty="0"/>
              <a:t>to</a:t>
            </a:r>
            <a:r>
              <a:rPr lang="zh-Hans" altLang="en-US" sz="3200" dirty="0"/>
              <a:t> </a:t>
            </a:r>
            <a:r>
              <a:rPr lang="en-US" altLang="zh-Hans" sz="3200" dirty="0"/>
              <a:t>reuse</a:t>
            </a:r>
            <a:r>
              <a:rPr lang="zh-Hans" altLang="en-US" sz="3200" dirty="0"/>
              <a:t> </a:t>
            </a:r>
            <a:r>
              <a:rPr lang="en-US" altLang="zh-Hans" sz="3200" dirty="0"/>
              <a:t>existing</a:t>
            </a:r>
            <a:r>
              <a:rPr lang="zh-Hans" altLang="en-US" sz="3200" dirty="0"/>
              <a:t> </a:t>
            </a:r>
            <a:r>
              <a:rPr lang="en-US" altLang="zh-Hans" sz="3200" dirty="0"/>
              <a:t>features/data/algorithms/</a:t>
            </a:r>
            <a:r>
              <a:rPr lang="en-US" altLang="zh-Hans" sz="3200" dirty="0" err="1"/>
              <a:t>toolings</a:t>
            </a:r>
            <a:endParaRPr lang="en-US" altLang="zh-Hans" sz="3200" dirty="0"/>
          </a:p>
          <a:p>
            <a:pPr marL="571500" lvl="1" indent="-571500">
              <a:buFont typeface="Wingdings" pitchFamily="2" charset="2"/>
              <a:buChar char="§"/>
            </a:pPr>
            <a:r>
              <a:rPr lang="en-US" altLang="zh-Hans" sz="3200" dirty="0"/>
              <a:t>Inability</a:t>
            </a:r>
            <a:r>
              <a:rPr lang="zh-Hans" altLang="en-US" sz="3200" dirty="0"/>
              <a:t> </a:t>
            </a:r>
            <a:r>
              <a:rPr lang="en-US" altLang="zh-Hans" sz="3200" dirty="0"/>
              <a:t>to</a:t>
            </a:r>
            <a:r>
              <a:rPr lang="zh-Hans" altLang="en-US" sz="3200" dirty="0"/>
              <a:t> </a:t>
            </a:r>
            <a:r>
              <a:rPr lang="en-US" altLang="zh-Hans" sz="3200" dirty="0"/>
              <a:t>scale</a:t>
            </a:r>
            <a:r>
              <a:rPr lang="zh-Hans" altLang="en-US" sz="3200" dirty="0"/>
              <a:t> </a:t>
            </a:r>
            <a:r>
              <a:rPr lang="en-US" altLang="zh-Hans" sz="3200" dirty="0"/>
              <a:t>for</a:t>
            </a:r>
            <a:r>
              <a:rPr lang="zh-Hans" altLang="en-US" sz="3200" dirty="0"/>
              <a:t> </a:t>
            </a:r>
            <a:r>
              <a:rPr lang="en-US" altLang="zh-Hans" sz="3200" dirty="0"/>
              <a:t>large</a:t>
            </a:r>
            <a:r>
              <a:rPr lang="zh-Hans" altLang="en-US" sz="3200" dirty="0"/>
              <a:t> </a:t>
            </a:r>
            <a:r>
              <a:rPr lang="en-US" altLang="zh-Hans" sz="3200" dirty="0"/>
              <a:t>datasets</a:t>
            </a:r>
          </a:p>
          <a:p>
            <a:pPr marL="571500" lvl="1" indent="-571500">
              <a:buFont typeface="Wingdings" pitchFamily="2" charset="2"/>
              <a:buChar char="§"/>
            </a:pPr>
            <a:r>
              <a:rPr lang="en-US" altLang="zh-Hans" sz="3200" dirty="0"/>
              <a:t>Lack</a:t>
            </a:r>
            <a:r>
              <a:rPr lang="zh-Hans" altLang="en-US" sz="3200" dirty="0"/>
              <a:t> </a:t>
            </a:r>
            <a:r>
              <a:rPr lang="en-US" altLang="zh-Hans" sz="3200" dirty="0"/>
              <a:t>of automation/orchestration</a:t>
            </a:r>
            <a:r>
              <a:rPr lang="zh-Hans" altLang="en-US" sz="3200" dirty="0"/>
              <a:t> </a:t>
            </a:r>
            <a:r>
              <a:rPr lang="en-US" altLang="zh-Hans" sz="3200" dirty="0"/>
              <a:t>across</a:t>
            </a:r>
            <a:r>
              <a:rPr lang="zh-Hans" altLang="en-US" sz="3200" dirty="0"/>
              <a:t> </a:t>
            </a:r>
            <a:r>
              <a:rPr lang="en-US" altLang="zh-Hans" sz="3200" dirty="0"/>
              <a:t>the</a:t>
            </a:r>
            <a:r>
              <a:rPr lang="zh-Hans" altLang="en-US" sz="3200" dirty="0"/>
              <a:t> </a:t>
            </a:r>
            <a:r>
              <a:rPr lang="en-US" altLang="zh-Hans" sz="3200" dirty="0"/>
              <a:t>ML</a:t>
            </a:r>
            <a:r>
              <a:rPr lang="zh-Hans" altLang="en-US" sz="3200" dirty="0"/>
              <a:t> </a:t>
            </a:r>
            <a:r>
              <a:rPr lang="en-US" altLang="zh-Hans" sz="3200" dirty="0"/>
              <a:t>life-cycle</a:t>
            </a:r>
          </a:p>
          <a:p>
            <a:pPr marL="571500" lvl="1" indent="-571500">
              <a:buFont typeface="Wingdings" pitchFamily="2" charset="2"/>
              <a:buChar char="§"/>
            </a:pPr>
            <a:r>
              <a:rPr lang="en-US" altLang="zh-Hans" sz="3200" dirty="0"/>
              <a:t>Lack</a:t>
            </a:r>
            <a:r>
              <a:rPr lang="zh-Hans" altLang="en-US" sz="3200" dirty="0"/>
              <a:t> </a:t>
            </a:r>
            <a:r>
              <a:rPr lang="en-US" altLang="zh-Hans" sz="3200" dirty="0"/>
              <a:t>of</a:t>
            </a:r>
            <a:r>
              <a:rPr lang="zh-Hans" altLang="en-US" sz="3200" dirty="0"/>
              <a:t> </a:t>
            </a:r>
            <a:r>
              <a:rPr lang="en-US" altLang="zh-Hans" sz="3200" dirty="0"/>
              <a:t>rigor/discipline</a:t>
            </a:r>
            <a:r>
              <a:rPr lang="zh-Hans" altLang="en-US" sz="3200" dirty="0"/>
              <a:t> </a:t>
            </a:r>
            <a:r>
              <a:rPr lang="en-US" altLang="zh-Hans" sz="3200" dirty="0"/>
              <a:t>in</a:t>
            </a:r>
            <a:r>
              <a:rPr lang="zh-Hans" altLang="en-US" sz="3200" dirty="0"/>
              <a:t> </a:t>
            </a:r>
            <a:r>
              <a:rPr lang="en-US" altLang="zh-Hans" sz="3200" dirty="0"/>
              <a:t>the</a:t>
            </a:r>
            <a:r>
              <a:rPr lang="zh-Hans" altLang="en-US" sz="3200" dirty="0"/>
              <a:t> </a:t>
            </a:r>
            <a:r>
              <a:rPr lang="en-US" altLang="zh-Hans" sz="3200" dirty="0"/>
              <a:t>ML</a:t>
            </a:r>
            <a:r>
              <a:rPr lang="zh-Hans" altLang="en-US" sz="3200" dirty="0"/>
              <a:t> </a:t>
            </a:r>
            <a:r>
              <a:rPr lang="en-US" altLang="zh-Hans" sz="3200" dirty="0"/>
              <a:t>development</a:t>
            </a:r>
            <a:r>
              <a:rPr lang="zh-Hans" altLang="en-US" sz="3200" dirty="0"/>
              <a:t> </a:t>
            </a:r>
            <a:r>
              <a:rPr lang="en-US" altLang="zh-Hans" sz="3200" dirty="0"/>
              <a:t>life-cycle</a:t>
            </a:r>
          </a:p>
          <a:p>
            <a:pPr marL="571500" lvl="1" indent="-571500">
              <a:buFont typeface="Wingdings" pitchFamily="2" charset="2"/>
              <a:buChar char="§"/>
            </a:pPr>
            <a:r>
              <a:rPr lang="en-US" altLang="zh-Hans" sz="3200" b="1" dirty="0"/>
              <a:t>Slow</a:t>
            </a:r>
            <a:r>
              <a:rPr lang="zh-Hans" altLang="en-US" sz="3200" b="1" dirty="0"/>
              <a:t> </a:t>
            </a:r>
            <a:r>
              <a:rPr lang="en-US" altLang="zh-Hans" sz="3200" b="1" dirty="0"/>
              <a:t>down</a:t>
            </a:r>
            <a:r>
              <a:rPr lang="zh-Hans" altLang="en-US" sz="3200" b="1" dirty="0"/>
              <a:t> </a:t>
            </a:r>
            <a:r>
              <a:rPr lang="en-US" altLang="zh-Hans" sz="3200" b="1" dirty="0"/>
              <a:t>delivery</a:t>
            </a:r>
            <a:r>
              <a:rPr lang="zh-Hans" altLang="en-US" sz="3200" b="1" dirty="0"/>
              <a:t> </a:t>
            </a:r>
            <a:r>
              <a:rPr lang="en-US" altLang="zh-Hans" sz="3200" b="1" dirty="0"/>
              <a:t>of</a:t>
            </a:r>
            <a:r>
              <a:rPr lang="zh-Hans" altLang="en-US" sz="3200" b="1" dirty="0"/>
              <a:t> </a:t>
            </a:r>
            <a:r>
              <a:rPr lang="en-US" altLang="zh-Hans" sz="3200" b="1" dirty="0"/>
              <a:t>Machine</a:t>
            </a:r>
            <a:r>
              <a:rPr lang="zh-Hans" altLang="en-US" sz="3200" b="1" dirty="0"/>
              <a:t> </a:t>
            </a:r>
            <a:r>
              <a:rPr lang="en-US" altLang="zh-Hans" sz="3200" b="1" dirty="0"/>
              <a:t>Learning</a:t>
            </a:r>
            <a:r>
              <a:rPr lang="zh-Hans" altLang="en-US" sz="3200" b="1" dirty="0"/>
              <a:t> </a:t>
            </a:r>
            <a:r>
              <a:rPr lang="en-US" altLang="zh-Hans" sz="3200" b="1" dirty="0"/>
              <a:t>applications</a:t>
            </a:r>
          </a:p>
        </p:txBody>
      </p:sp>
      <p:sp>
        <p:nvSpPr>
          <p:cNvPr id="6" name="Action Button: Back or Previous 5">
            <a:hlinkClick r:id="rId3" action="ppaction://hlinksldjump" highlightClick="1"/>
            <a:extLst>
              <a:ext uri="{FF2B5EF4-FFF2-40B4-BE49-F238E27FC236}">
                <a16:creationId xmlns:a16="http://schemas.microsoft.com/office/drawing/2014/main" id="{49312AEA-4FC6-A549-A311-39B2877E0F47}"/>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31311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1304" y="997486"/>
            <a:ext cx="11108311" cy="546731"/>
          </a:xfrm>
        </p:spPr>
        <p:txBody>
          <a:bodyPr/>
          <a:lstStyle/>
          <a:p>
            <a:r>
              <a:rPr lang="en-US" altLang="zh-Hans" sz="3600" dirty="0">
                <a:solidFill>
                  <a:schemeClr val="tx1"/>
                </a:solidFill>
                <a:cs typeface="AvenirNext forINTUIT Bold" charset="0"/>
              </a:rPr>
              <a:t>Ideal</a:t>
            </a:r>
            <a:r>
              <a:rPr lang="zh-Hans" altLang="en-US" sz="3600" dirty="0">
                <a:solidFill>
                  <a:schemeClr val="tx1"/>
                </a:solidFill>
                <a:cs typeface="AvenirNext forINTUIT Bold" charset="0"/>
              </a:rPr>
              <a:t> </a:t>
            </a:r>
            <a:r>
              <a:rPr lang="en-US" altLang="zh-Hans" sz="3600" dirty="0">
                <a:solidFill>
                  <a:schemeClr val="tx1"/>
                </a:solidFill>
                <a:cs typeface="AvenirNext forINTUIT Bold" charset="0"/>
              </a:rPr>
              <a:t>Status</a:t>
            </a:r>
            <a:endParaRPr lang="en-US" sz="3600" dirty="0">
              <a:solidFill>
                <a:schemeClr val="tx1"/>
              </a:solidFill>
              <a:cs typeface="AvenirNext forINTUIT Bold" charset="0"/>
            </a:endParaRPr>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7" name="Rectangle 6">
            <a:extLst>
              <a:ext uri="{FF2B5EF4-FFF2-40B4-BE49-F238E27FC236}">
                <a16:creationId xmlns:a16="http://schemas.microsoft.com/office/drawing/2014/main" id="{A549CDC7-BE20-F94F-9CCC-438F3C37313E}"/>
              </a:ext>
            </a:extLst>
          </p:cNvPr>
          <p:cNvSpPr/>
          <p:nvPr/>
        </p:nvSpPr>
        <p:spPr>
          <a:xfrm>
            <a:off x="501304" y="5274970"/>
            <a:ext cx="8959688" cy="584775"/>
          </a:xfrm>
          <a:prstGeom prst="rect">
            <a:avLst/>
          </a:prstGeom>
        </p:spPr>
        <p:txBody>
          <a:bodyPr wrap="square">
            <a:spAutoFit/>
          </a:bodyPr>
          <a:lstStyle/>
          <a:p>
            <a:pPr marL="0" lvl="1"/>
            <a:r>
              <a:rPr lang="en-US" altLang="zh-Hans" sz="3200" b="1" dirty="0"/>
              <a:t>Artifact</a:t>
            </a:r>
            <a:r>
              <a:rPr lang="zh-Hans" altLang="en-US" sz="3200" b="1" dirty="0"/>
              <a:t> </a:t>
            </a:r>
            <a:r>
              <a:rPr lang="en-US" altLang="zh-Hans" sz="3200" b="1" dirty="0"/>
              <a:t>Management</a:t>
            </a:r>
          </a:p>
        </p:txBody>
      </p:sp>
      <p:sp>
        <p:nvSpPr>
          <p:cNvPr id="2" name="TextBox 1">
            <a:extLst>
              <a:ext uri="{FF2B5EF4-FFF2-40B4-BE49-F238E27FC236}">
                <a16:creationId xmlns:a16="http://schemas.microsoft.com/office/drawing/2014/main" id="{D212B163-F178-0B4C-AB26-12A0484301DB}"/>
              </a:ext>
            </a:extLst>
          </p:cNvPr>
          <p:cNvSpPr txBox="1"/>
          <p:nvPr/>
        </p:nvSpPr>
        <p:spPr>
          <a:xfrm>
            <a:off x="501304" y="1951745"/>
            <a:ext cx="11108311" cy="2862322"/>
          </a:xfrm>
          <a:prstGeom prst="rect">
            <a:avLst/>
          </a:prstGeom>
          <a:noFill/>
        </p:spPr>
        <p:txBody>
          <a:bodyPr wrap="square" rtlCol="0">
            <a:spAutoFit/>
          </a:bodyPr>
          <a:lstStyle/>
          <a:p>
            <a:pPr marL="571500" lvl="1" indent="-571500">
              <a:buFont typeface="Wingdings" pitchFamily="2" charset="2"/>
              <a:buChar char="§"/>
            </a:pPr>
            <a:r>
              <a:rPr lang="en-US" altLang="zh-Hans" sz="3000" dirty="0">
                <a:solidFill>
                  <a:srgbClr val="000000"/>
                </a:solidFill>
              </a:rPr>
              <a:t>Optimizing data scientists’ engineering process</a:t>
            </a:r>
          </a:p>
          <a:p>
            <a:pPr marL="0" lvl="1"/>
            <a:endParaRPr lang="en-US" altLang="zh-Hans" sz="3000" dirty="0"/>
          </a:p>
          <a:p>
            <a:pPr marL="571500" lvl="1" indent="-571500">
              <a:buFont typeface="Wingdings" pitchFamily="2" charset="2"/>
              <a:buChar char="§"/>
            </a:pPr>
            <a:r>
              <a:rPr lang="en-US" altLang="zh-Hans" sz="3000" dirty="0"/>
              <a:t>Tie ML components together into a cohesive platform,</a:t>
            </a:r>
            <a:r>
              <a:rPr lang="zh-Hans" altLang="en-US" sz="3000" dirty="0"/>
              <a:t> </a:t>
            </a:r>
            <a:r>
              <a:rPr lang="en-US" altLang="zh-Hans" sz="3000" dirty="0"/>
              <a:t>support the life-cycle of ML artifacts end-to-end</a:t>
            </a:r>
          </a:p>
          <a:p>
            <a:pPr marL="0" lvl="1"/>
            <a:endParaRPr lang="en-US" altLang="zh-Hans" sz="3000" dirty="0"/>
          </a:p>
          <a:p>
            <a:pPr marL="571500" lvl="1" indent="-571500">
              <a:buFont typeface="Wingdings" pitchFamily="2" charset="2"/>
              <a:buChar char="§"/>
            </a:pPr>
            <a:r>
              <a:rPr lang="en-US" altLang="zh-Hans" sz="3000" dirty="0">
                <a:solidFill>
                  <a:schemeClr val="tx1">
                    <a:lumMod val="95000"/>
                    <a:lumOff val="5000"/>
                  </a:schemeClr>
                </a:solidFill>
              </a:rPr>
              <a:t>Increase</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efficiency</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of</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delivering</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ML</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predictions</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at</a:t>
            </a:r>
            <a:r>
              <a:rPr lang="zh-Hans" altLang="en-US" sz="3000" dirty="0">
                <a:solidFill>
                  <a:schemeClr val="tx1">
                    <a:lumMod val="95000"/>
                    <a:lumOff val="5000"/>
                  </a:schemeClr>
                </a:solidFill>
              </a:rPr>
              <a:t> </a:t>
            </a:r>
            <a:r>
              <a:rPr lang="en-US" altLang="zh-Hans" sz="3000" dirty="0">
                <a:solidFill>
                  <a:schemeClr val="tx1">
                    <a:lumMod val="95000"/>
                    <a:lumOff val="5000"/>
                  </a:schemeClr>
                </a:solidFill>
              </a:rPr>
              <a:t>scale</a:t>
            </a:r>
          </a:p>
        </p:txBody>
      </p:sp>
      <p:sp>
        <p:nvSpPr>
          <p:cNvPr id="9" name="Action Button: Back or Previous 8">
            <a:hlinkClick r:id="rId3" action="ppaction://hlinksldjump" highlightClick="1"/>
            <a:extLst>
              <a:ext uri="{FF2B5EF4-FFF2-40B4-BE49-F238E27FC236}">
                <a16:creationId xmlns:a16="http://schemas.microsoft.com/office/drawing/2014/main" id="{B970D901-8EA5-E947-B574-6B452CFEBDCF}"/>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13238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4"/>
          </p:nvPr>
        </p:nvSpPr>
        <p:spPr>
          <a:xfrm>
            <a:off x="490153" y="858644"/>
            <a:ext cx="11108309" cy="5519854"/>
          </a:xfrm>
        </p:spPr>
        <p:txBody>
          <a:bodyPr>
            <a:normAutofit fontScale="85000" lnSpcReduction="20000"/>
          </a:bodyPr>
          <a:lstStyle/>
          <a:p>
            <a:pPr marL="571500" lvl="1" indent="-571500">
              <a:buFont typeface="Wingdings" pitchFamily="2" charset="2"/>
              <a:buChar char="§"/>
            </a:pPr>
            <a:r>
              <a:rPr lang="en-US" altLang="zh-Hans" b="1" dirty="0"/>
              <a:t>Data Artifacts</a:t>
            </a:r>
            <a:endParaRPr lang="en-US" altLang="zh-Hans" dirty="0"/>
          </a:p>
          <a:p>
            <a:pPr lvl="3"/>
            <a:r>
              <a:rPr lang="en-US" altLang="zh-Hans" dirty="0"/>
              <a:t>Features</a:t>
            </a:r>
          </a:p>
          <a:p>
            <a:pPr lvl="3"/>
            <a:r>
              <a:rPr lang="en-US" dirty="0"/>
              <a:t>Training sets</a:t>
            </a:r>
          </a:p>
          <a:p>
            <a:pPr lvl="3"/>
            <a:endParaRPr lang="en-US" dirty="0"/>
          </a:p>
          <a:p>
            <a:pPr marL="571500" lvl="1" indent="-571500">
              <a:buFont typeface="Wingdings" pitchFamily="2" charset="2"/>
              <a:buChar char="§"/>
            </a:pPr>
            <a:r>
              <a:rPr lang="en-US" altLang="zh-Hans" b="1" dirty="0"/>
              <a:t>Model</a:t>
            </a:r>
            <a:r>
              <a:rPr lang="en-US" dirty="0"/>
              <a:t> </a:t>
            </a:r>
            <a:r>
              <a:rPr lang="en-US" altLang="zh-Hans" b="1" dirty="0"/>
              <a:t>Artifacts</a:t>
            </a:r>
            <a:endParaRPr lang="en-US" dirty="0"/>
          </a:p>
          <a:p>
            <a:pPr lvl="3"/>
            <a:r>
              <a:rPr lang="en-US" altLang="zh-Hans" dirty="0"/>
              <a:t>Model code</a:t>
            </a:r>
          </a:p>
          <a:p>
            <a:pPr lvl="3"/>
            <a:r>
              <a:rPr lang="en-US" altLang="zh-Hans" dirty="0"/>
              <a:t>Trained models</a:t>
            </a:r>
          </a:p>
          <a:p>
            <a:pPr lvl="3"/>
            <a:r>
              <a:rPr lang="en-US" dirty="0"/>
              <a:t>Performance metrics</a:t>
            </a:r>
          </a:p>
          <a:p>
            <a:pPr lvl="3"/>
            <a:r>
              <a:rPr lang="en-US" dirty="0"/>
              <a:t>Hyper parameter values</a:t>
            </a:r>
          </a:p>
          <a:p>
            <a:pPr marL="274320" lvl="3" indent="0">
              <a:buNone/>
            </a:pPr>
            <a:endParaRPr lang="en-US" dirty="0">
              <a:solidFill>
                <a:srgbClr val="FF0000"/>
              </a:solidFill>
            </a:endParaRPr>
          </a:p>
          <a:p>
            <a:pPr marL="571500" lvl="1" indent="-571500">
              <a:buFont typeface="Wingdings" pitchFamily="2" charset="2"/>
              <a:buChar char="§"/>
            </a:pPr>
            <a:r>
              <a:rPr lang="en-US" altLang="zh-Hans" b="1" dirty="0">
                <a:solidFill>
                  <a:srgbClr val="000000"/>
                </a:solidFill>
              </a:rPr>
              <a:t>Environment</a:t>
            </a:r>
            <a:r>
              <a:rPr lang="en-US" dirty="0">
                <a:solidFill>
                  <a:srgbClr val="000000"/>
                </a:solidFill>
              </a:rPr>
              <a:t> </a:t>
            </a:r>
            <a:r>
              <a:rPr lang="en-US" altLang="zh-Hans" b="1" dirty="0">
                <a:solidFill>
                  <a:srgbClr val="000000"/>
                </a:solidFill>
              </a:rPr>
              <a:t>Artifacts</a:t>
            </a:r>
          </a:p>
          <a:p>
            <a:pPr lvl="3"/>
            <a:r>
              <a:rPr lang="en-US" altLang="zh-Hans" dirty="0">
                <a:solidFill>
                  <a:srgbClr val="000000"/>
                </a:solidFill>
              </a:rPr>
              <a:t>Languages</a:t>
            </a:r>
            <a:r>
              <a:rPr lang="zh-Hans" altLang="en-US" dirty="0">
                <a:solidFill>
                  <a:srgbClr val="000000"/>
                </a:solidFill>
              </a:rPr>
              <a:t> </a:t>
            </a:r>
            <a:r>
              <a:rPr lang="en-US" altLang="zh-Hans" dirty="0">
                <a:solidFill>
                  <a:srgbClr val="000000"/>
                </a:solidFill>
              </a:rPr>
              <a:t>&amp;</a:t>
            </a:r>
            <a:r>
              <a:rPr lang="zh-Hans" altLang="en-US" dirty="0">
                <a:solidFill>
                  <a:srgbClr val="000000"/>
                </a:solidFill>
              </a:rPr>
              <a:t> </a:t>
            </a:r>
            <a:r>
              <a:rPr lang="en-US" altLang="zh-Hans" dirty="0">
                <a:solidFill>
                  <a:srgbClr val="000000"/>
                </a:solidFill>
              </a:rPr>
              <a:t>language</a:t>
            </a:r>
            <a:r>
              <a:rPr lang="zh-Hans" altLang="en-US" dirty="0">
                <a:solidFill>
                  <a:srgbClr val="000000"/>
                </a:solidFill>
              </a:rPr>
              <a:t> </a:t>
            </a:r>
            <a:r>
              <a:rPr lang="en-US" altLang="zh-Hans" dirty="0">
                <a:solidFill>
                  <a:srgbClr val="000000"/>
                </a:solidFill>
              </a:rPr>
              <a:t>versions</a:t>
            </a:r>
          </a:p>
          <a:p>
            <a:pPr lvl="3"/>
            <a:r>
              <a:rPr lang="en-US" altLang="zh-Hans" dirty="0">
                <a:solidFill>
                  <a:srgbClr val="000000"/>
                </a:solidFill>
              </a:rPr>
              <a:t>Packages</a:t>
            </a:r>
            <a:r>
              <a:rPr lang="zh-Hans" altLang="en-US" dirty="0">
                <a:solidFill>
                  <a:srgbClr val="000000"/>
                </a:solidFill>
              </a:rPr>
              <a:t> </a:t>
            </a:r>
            <a:r>
              <a:rPr lang="en-US" altLang="zh-Hans" dirty="0">
                <a:solidFill>
                  <a:srgbClr val="000000"/>
                </a:solidFill>
              </a:rPr>
              <a:t>&amp;</a:t>
            </a:r>
            <a:r>
              <a:rPr lang="zh-Hans" altLang="en-US" dirty="0">
                <a:solidFill>
                  <a:srgbClr val="000000"/>
                </a:solidFill>
              </a:rPr>
              <a:t> </a:t>
            </a:r>
            <a:r>
              <a:rPr lang="en-US" altLang="zh-Hans" dirty="0">
                <a:solidFill>
                  <a:srgbClr val="000000"/>
                </a:solidFill>
              </a:rPr>
              <a:t>Package</a:t>
            </a:r>
            <a:r>
              <a:rPr lang="zh-Hans" altLang="en-US" dirty="0">
                <a:solidFill>
                  <a:srgbClr val="000000"/>
                </a:solidFill>
              </a:rPr>
              <a:t> </a:t>
            </a:r>
            <a:r>
              <a:rPr lang="en-US" altLang="zh-Hans" dirty="0">
                <a:solidFill>
                  <a:srgbClr val="000000"/>
                </a:solidFill>
              </a:rPr>
              <a:t>versions</a:t>
            </a:r>
            <a:endParaRPr lang="en-US" dirty="0">
              <a:solidFill>
                <a:srgbClr val="000000"/>
              </a:solidFill>
            </a:endParaRPr>
          </a:p>
          <a:p>
            <a:pPr lvl="3"/>
            <a:endParaRPr lang="en-US" dirty="0">
              <a:solidFill>
                <a:srgbClr val="FF0000"/>
              </a:solidFill>
            </a:endParaRPr>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6" name="Action Button: Back or Previous 5">
            <a:hlinkClick r:id="rId3" action="ppaction://hlinksldjump" highlightClick="1"/>
            <a:extLst>
              <a:ext uri="{FF2B5EF4-FFF2-40B4-BE49-F238E27FC236}">
                <a16:creationId xmlns:a16="http://schemas.microsoft.com/office/drawing/2014/main" id="{E6273211-76A2-F648-800A-E4F58DAC5819}"/>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46649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14" name="Rectangle 13">
            <a:extLst>
              <a:ext uri="{FF2B5EF4-FFF2-40B4-BE49-F238E27FC236}">
                <a16:creationId xmlns:a16="http://schemas.microsoft.com/office/drawing/2014/main" id="{F7C6938D-D197-4042-8519-983D5B1EBCE5}"/>
              </a:ext>
            </a:extLst>
          </p:cNvPr>
          <p:cNvSpPr/>
          <p:nvPr/>
        </p:nvSpPr>
        <p:spPr>
          <a:xfrm>
            <a:off x="2282945" y="2720270"/>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Discovery</a:t>
            </a:r>
            <a:endParaRPr lang="en-US" dirty="0">
              <a:solidFill>
                <a:schemeClr val="tx1">
                  <a:lumMod val="95000"/>
                  <a:lumOff val="5000"/>
                </a:schemeClr>
              </a:solidFill>
            </a:endParaRPr>
          </a:p>
        </p:txBody>
      </p:sp>
      <p:sp>
        <p:nvSpPr>
          <p:cNvPr id="21" name="Rectangle 20">
            <a:extLst>
              <a:ext uri="{FF2B5EF4-FFF2-40B4-BE49-F238E27FC236}">
                <a16:creationId xmlns:a16="http://schemas.microsoft.com/office/drawing/2014/main" id="{C88F6C00-3537-CD4C-A3EC-28DE51A4608F}"/>
              </a:ext>
            </a:extLst>
          </p:cNvPr>
          <p:cNvSpPr/>
          <p:nvPr/>
        </p:nvSpPr>
        <p:spPr>
          <a:xfrm>
            <a:off x="4330943"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Feature</a:t>
            </a:r>
            <a:r>
              <a:rPr lang="zh-Hans" altLang="en-US" dirty="0">
                <a:solidFill>
                  <a:schemeClr val="tx1">
                    <a:lumMod val="95000"/>
                    <a:lumOff val="5000"/>
                  </a:schemeClr>
                </a:solidFill>
              </a:rPr>
              <a:t> </a:t>
            </a:r>
            <a:r>
              <a:rPr lang="en-US" altLang="zh-Hans" dirty="0">
                <a:solidFill>
                  <a:schemeClr val="tx1">
                    <a:lumMod val="95000"/>
                    <a:lumOff val="5000"/>
                  </a:schemeClr>
                </a:solidFill>
              </a:rPr>
              <a:t>Engineering</a:t>
            </a:r>
            <a:endParaRPr lang="en-US" dirty="0">
              <a:solidFill>
                <a:schemeClr val="tx1">
                  <a:lumMod val="95000"/>
                  <a:lumOff val="5000"/>
                </a:schemeClr>
              </a:solidFill>
            </a:endParaRPr>
          </a:p>
        </p:txBody>
      </p:sp>
      <p:sp>
        <p:nvSpPr>
          <p:cNvPr id="22" name="Rectangle 21">
            <a:extLst>
              <a:ext uri="{FF2B5EF4-FFF2-40B4-BE49-F238E27FC236}">
                <a16:creationId xmlns:a16="http://schemas.microsoft.com/office/drawing/2014/main" id="{44BB3ADA-6C7F-0F4E-A0B2-EC605FE594BF}"/>
              </a:ext>
            </a:extLst>
          </p:cNvPr>
          <p:cNvSpPr/>
          <p:nvPr/>
        </p:nvSpPr>
        <p:spPr>
          <a:xfrm>
            <a:off x="8412107"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Training</a:t>
            </a:r>
            <a:endParaRPr lang="en-US" dirty="0">
              <a:solidFill>
                <a:schemeClr val="tx1">
                  <a:lumMod val="95000"/>
                  <a:lumOff val="5000"/>
                </a:schemeClr>
              </a:solidFill>
            </a:endParaRPr>
          </a:p>
        </p:txBody>
      </p:sp>
      <p:sp>
        <p:nvSpPr>
          <p:cNvPr id="23" name="Rectangle 22">
            <a:extLst>
              <a:ext uri="{FF2B5EF4-FFF2-40B4-BE49-F238E27FC236}">
                <a16:creationId xmlns:a16="http://schemas.microsoft.com/office/drawing/2014/main" id="{C72439B9-57F6-C04B-8BFB-5622D679C982}"/>
              </a:ext>
            </a:extLst>
          </p:cNvPr>
          <p:cNvSpPr/>
          <p:nvPr/>
        </p:nvSpPr>
        <p:spPr>
          <a:xfrm>
            <a:off x="10445273" y="2704061"/>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Scoring</a:t>
            </a:r>
            <a:endParaRPr lang="en-US" dirty="0">
              <a:solidFill>
                <a:schemeClr val="tx1">
                  <a:lumMod val="95000"/>
                  <a:lumOff val="5000"/>
                </a:schemeClr>
              </a:solidFill>
            </a:endParaRPr>
          </a:p>
        </p:txBody>
      </p:sp>
      <p:sp>
        <p:nvSpPr>
          <p:cNvPr id="24" name="Rectangle 23">
            <a:extLst>
              <a:ext uri="{FF2B5EF4-FFF2-40B4-BE49-F238E27FC236}">
                <a16:creationId xmlns:a16="http://schemas.microsoft.com/office/drawing/2014/main" id="{DF28DE93-5539-8048-87DF-0E4F144B4050}"/>
              </a:ext>
            </a:extLst>
          </p:cNvPr>
          <p:cNvSpPr/>
          <p:nvPr/>
        </p:nvSpPr>
        <p:spPr>
          <a:xfrm>
            <a:off x="6378941" y="2716502"/>
            <a:ext cx="1470455" cy="107519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sz="1600" dirty="0">
                <a:solidFill>
                  <a:schemeClr val="tx1">
                    <a:lumMod val="95000"/>
                    <a:lumOff val="5000"/>
                  </a:schemeClr>
                </a:solidFill>
              </a:rPr>
              <a:t>Development</a:t>
            </a:r>
            <a:endParaRPr lang="en-US" sz="1600" dirty="0">
              <a:solidFill>
                <a:schemeClr val="tx1">
                  <a:lumMod val="95000"/>
                  <a:lumOff val="5000"/>
                </a:schemeClr>
              </a:solidFill>
            </a:endParaRPr>
          </a:p>
        </p:txBody>
      </p:sp>
      <p:sp>
        <p:nvSpPr>
          <p:cNvPr id="6" name="Striped Right Arrow 5">
            <a:extLst>
              <a:ext uri="{FF2B5EF4-FFF2-40B4-BE49-F238E27FC236}">
                <a16:creationId xmlns:a16="http://schemas.microsoft.com/office/drawing/2014/main" id="{5D8D8EA0-9B1D-304A-A6DA-C17B124FF108}"/>
              </a:ext>
            </a:extLst>
          </p:cNvPr>
          <p:cNvSpPr/>
          <p:nvPr/>
        </p:nvSpPr>
        <p:spPr>
          <a:xfrm>
            <a:off x="244841" y="2526603"/>
            <a:ext cx="1975480" cy="1475173"/>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Ingestion</a:t>
            </a:r>
            <a:endParaRPr lang="en-US" dirty="0">
              <a:solidFill>
                <a:schemeClr val="tx1">
                  <a:lumMod val="95000"/>
                  <a:lumOff val="5000"/>
                </a:schemeClr>
              </a:solidFill>
            </a:endParaRPr>
          </a:p>
        </p:txBody>
      </p:sp>
      <p:sp>
        <p:nvSpPr>
          <p:cNvPr id="25" name="Striped Right Arrow 24">
            <a:extLst>
              <a:ext uri="{FF2B5EF4-FFF2-40B4-BE49-F238E27FC236}">
                <a16:creationId xmlns:a16="http://schemas.microsoft.com/office/drawing/2014/main" id="{4D946371-0952-DD42-9DE2-85DE6A924197}"/>
              </a:ext>
            </a:extLst>
          </p:cNvPr>
          <p:cNvSpPr/>
          <p:nvPr/>
        </p:nvSpPr>
        <p:spPr>
          <a:xfrm>
            <a:off x="3808608"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6" name="Striped Right Arrow 25">
            <a:extLst>
              <a:ext uri="{FF2B5EF4-FFF2-40B4-BE49-F238E27FC236}">
                <a16:creationId xmlns:a16="http://schemas.microsoft.com/office/drawing/2014/main" id="{D9837C6F-0810-4E45-991E-2E412AB46934}"/>
              </a:ext>
            </a:extLst>
          </p:cNvPr>
          <p:cNvSpPr/>
          <p:nvPr/>
        </p:nvSpPr>
        <p:spPr>
          <a:xfrm>
            <a:off x="5861964"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7" name="Striped Right Arrow 26">
            <a:extLst>
              <a:ext uri="{FF2B5EF4-FFF2-40B4-BE49-F238E27FC236}">
                <a16:creationId xmlns:a16="http://schemas.microsoft.com/office/drawing/2014/main" id="{A27A3D93-5DD6-A844-B879-BE2B301EA472}"/>
              </a:ext>
            </a:extLst>
          </p:cNvPr>
          <p:cNvSpPr/>
          <p:nvPr/>
        </p:nvSpPr>
        <p:spPr>
          <a:xfrm>
            <a:off x="7914079"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8" name="Striped Right Arrow 27">
            <a:extLst>
              <a:ext uri="{FF2B5EF4-FFF2-40B4-BE49-F238E27FC236}">
                <a16:creationId xmlns:a16="http://schemas.microsoft.com/office/drawing/2014/main" id="{BB69D2A0-4D72-CB43-9CCB-A71C4C8C8E4B}"/>
              </a:ext>
            </a:extLst>
          </p:cNvPr>
          <p:cNvSpPr/>
          <p:nvPr/>
        </p:nvSpPr>
        <p:spPr>
          <a:xfrm>
            <a:off x="9942319" y="3004654"/>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7" name="Curved Down Arrow 6">
            <a:extLst>
              <a:ext uri="{FF2B5EF4-FFF2-40B4-BE49-F238E27FC236}">
                <a16:creationId xmlns:a16="http://schemas.microsoft.com/office/drawing/2014/main" id="{1E9459F8-6C78-744E-B5E5-38FAD8E7DD3D}"/>
              </a:ext>
            </a:extLst>
          </p:cNvPr>
          <p:cNvSpPr/>
          <p:nvPr/>
        </p:nvSpPr>
        <p:spPr>
          <a:xfrm rot="10800000">
            <a:off x="5029998" y="3891946"/>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9" name="Curved Down Arrow 28">
            <a:extLst>
              <a:ext uri="{FF2B5EF4-FFF2-40B4-BE49-F238E27FC236}">
                <a16:creationId xmlns:a16="http://schemas.microsoft.com/office/drawing/2014/main" id="{DF39E9E0-3349-4146-ABDF-BEEE9A6B770F}"/>
              </a:ext>
            </a:extLst>
          </p:cNvPr>
          <p:cNvSpPr/>
          <p:nvPr/>
        </p:nvSpPr>
        <p:spPr>
          <a:xfrm rot="10800000">
            <a:off x="7344867" y="3891947"/>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Curved Up Arrow 7">
            <a:extLst>
              <a:ext uri="{FF2B5EF4-FFF2-40B4-BE49-F238E27FC236}">
                <a16:creationId xmlns:a16="http://schemas.microsoft.com/office/drawing/2014/main" id="{DC6D3063-3AFD-AA44-95DD-FD54520BD508}"/>
              </a:ext>
            </a:extLst>
          </p:cNvPr>
          <p:cNvSpPr/>
          <p:nvPr/>
        </p:nvSpPr>
        <p:spPr>
          <a:xfrm rot="10800000">
            <a:off x="4898909" y="1468849"/>
            <a:ext cx="4300954" cy="1183136"/>
          </a:xfrm>
          <a:prstGeom prst="curved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Striped Right Arrow 8">
            <a:extLst>
              <a:ext uri="{FF2B5EF4-FFF2-40B4-BE49-F238E27FC236}">
                <a16:creationId xmlns:a16="http://schemas.microsoft.com/office/drawing/2014/main" id="{074A0A35-6EB4-704F-B441-9509306E2593}"/>
              </a:ext>
            </a:extLst>
          </p:cNvPr>
          <p:cNvSpPr/>
          <p:nvPr/>
        </p:nvSpPr>
        <p:spPr>
          <a:xfrm>
            <a:off x="244841" y="4778529"/>
            <a:ext cx="11670887" cy="878891"/>
          </a:xfrm>
          <a:prstGeom prst="stripedRightArrow">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solidFill>
              </a:rPr>
              <a:t>Life-Cycle</a:t>
            </a:r>
            <a:r>
              <a:rPr lang="zh-Hans" altLang="en-US" dirty="0">
                <a:solidFill>
                  <a:schemeClr val="tx1"/>
                </a:solidFill>
              </a:rPr>
              <a:t> </a:t>
            </a:r>
            <a:r>
              <a:rPr lang="en-US" altLang="zh-Hans" dirty="0">
                <a:solidFill>
                  <a:schemeClr val="tx1"/>
                </a:solidFill>
              </a:rPr>
              <a:t>Management</a:t>
            </a:r>
            <a:endParaRPr lang="en-US" dirty="0">
              <a:solidFill>
                <a:schemeClr val="tx1"/>
              </a:solidFill>
            </a:endParaRPr>
          </a:p>
        </p:txBody>
      </p:sp>
      <p:sp>
        <p:nvSpPr>
          <p:cNvPr id="18" name="Action Button: Back or Previous 17">
            <a:hlinkClick r:id="rId3" action="ppaction://hlinksldjump" highlightClick="1"/>
            <a:extLst>
              <a:ext uri="{FF2B5EF4-FFF2-40B4-BE49-F238E27FC236}">
                <a16:creationId xmlns:a16="http://schemas.microsoft.com/office/drawing/2014/main" id="{7E300705-E76B-6547-84C9-A1F785FBEB66}"/>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1185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7" name="TextBox 6">
            <a:extLst>
              <a:ext uri="{FF2B5EF4-FFF2-40B4-BE49-F238E27FC236}">
                <a16:creationId xmlns:a16="http://schemas.microsoft.com/office/drawing/2014/main" id="{7D7207C3-D7F9-D541-9525-868779256C90}"/>
              </a:ext>
            </a:extLst>
          </p:cNvPr>
          <p:cNvSpPr txBox="1"/>
          <p:nvPr/>
        </p:nvSpPr>
        <p:spPr>
          <a:xfrm>
            <a:off x="1207851" y="5280091"/>
            <a:ext cx="3688830" cy="430887"/>
          </a:xfrm>
          <a:prstGeom prst="rect">
            <a:avLst/>
          </a:prstGeom>
          <a:noFill/>
        </p:spPr>
        <p:txBody>
          <a:bodyPr wrap="none" rtlCol="0">
            <a:spAutoFit/>
          </a:bodyPr>
          <a:lstStyle/>
          <a:p>
            <a:r>
              <a:rPr lang="en-US" altLang="zh-Hans" sz="2200" b="1" dirty="0"/>
              <a:t>Environment</a:t>
            </a:r>
            <a:r>
              <a:rPr lang="en-US" sz="2200" b="1" dirty="0"/>
              <a:t> in Container</a:t>
            </a:r>
          </a:p>
        </p:txBody>
      </p:sp>
      <p:sp>
        <p:nvSpPr>
          <p:cNvPr id="15" name="TextBox 14">
            <a:extLst>
              <a:ext uri="{FF2B5EF4-FFF2-40B4-BE49-F238E27FC236}">
                <a16:creationId xmlns:a16="http://schemas.microsoft.com/office/drawing/2014/main" id="{96FC6C19-5171-4E4A-92DC-5A3E1EBC979E}"/>
              </a:ext>
            </a:extLst>
          </p:cNvPr>
          <p:cNvSpPr txBox="1"/>
          <p:nvPr/>
        </p:nvSpPr>
        <p:spPr>
          <a:xfrm>
            <a:off x="1024893" y="604239"/>
            <a:ext cx="4877143" cy="584775"/>
          </a:xfrm>
          <a:prstGeom prst="rect">
            <a:avLst/>
          </a:prstGeom>
          <a:noFill/>
        </p:spPr>
        <p:txBody>
          <a:bodyPr wrap="square" rtlCol="0">
            <a:spAutoFit/>
          </a:bodyPr>
          <a:lstStyle/>
          <a:p>
            <a:r>
              <a:rPr lang="en-US" sz="3200" b="1" dirty="0"/>
              <a:t>CONTAINERIZATION!</a:t>
            </a:r>
          </a:p>
        </p:txBody>
      </p:sp>
      <p:sp>
        <p:nvSpPr>
          <p:cNvPr id="16" name="Action Button: Back or Previous 15">
            <a:hlinkClick r:id="rId3" action="ppaction://hlinksldjump" highlightClick="1"/>
            <a:extLst>
              <a:ext uri="{FF2B5EF4-FFF2-40B4-BE49-F238E27FC236}">
                <a16:creationId xmlns:a16="http://schemas.microsoft.com/office/drawing/2014/main" id="{8C53E506-8C08-EE44-9996-9658C7527927}"/>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EE4895-BA03-4D4F-BA75-3E03645FC8D2}"/>
              </a:ext>
            </a:extLst>
          </p:cNvPr>
          <p:cNvPicPr>
            <a:picLocks noChangeAspect="1"/>
          </p:cNvPicPr>
          <p:nvPr/>
        </p:nvPicPr>
        <p:blipFill>
          <a:blip r:embed="rId4"/>
          <a:stretch>
            <a:fillRect/>
          </a:stretch>
        </p:blipFill>
        <p:spPr>
          <a:xfrm>
            <a:off x="1930730" y="1347850"/>
            <a:ext cx="6263588" cy="2746746"/>
          </a:xfrm>
          <a:prstGeom prst="rect">
            <a:avLst/>
          </a:prstGeom>
        </p:spPr>
      </p:pic>
      <p:pic>
        <p:nvPicPr>
          <p:cNvPr id="11" name="Picture 10">
            <a:extLst>
              <a:ext uri="{FF2B5EF4-FFF2-40B4-BE49-F238E27FC236}">
                <a16:creationId xmlns:a16="http://schemas.microsoft.com/office/drawing/2014/main" id="{86C3B8E3-C27A-AE46-A8D3-264191E78B3F}"/>
              </a:ext>
            </a:extLst>
          </p:cNvPr>
          <p:cNvPicPr>
            <a:picLocks noChangeAspect="1"/>
          </p:cNvPicPr>
          <p:nvPr/>
        </p:nvPicPr>
        <p:blipFill>
          <a:blip r:embed="rId4"/>
          <a:stretch>
            <a:fillRect/>
          </a:stretch>
        </p:blipFill>
        <p:spPr>
          <a:xfrm>
            <a:off x="5006439" y="3213882"/>
            <a:ext cx="6536206" cy="2774022"/>
          </a:xfrm>
          <a:prstGeom prst="rect">
            <a:avLst/>
          </a:prstGeom>
        </p:spPr>
      </p:pic>
      <p:pic>
        <p:nvPicPr>
          <p:cNvPr id="17" name="Picture 16">
            <a:extLst>
              <a:ext uri="{FF2B5EF4-FFF2-40B4-BE49-F238E27FC236}">
                <a16:creationId xmlns:a16="http://schemas.microsoft.com/office/drawing/2014/main" id="{52EC289D-D150-5C4C-A969-BC3E2380E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5114">
            <a:off x="3976212" y="1840696"/>
            <a:ext cx="2972645" cy="1486323"/>
          </a:xfrm>
          <a:prstGeom prst="rect">
            <a:avLst/>
          </a:prstGeom>
          <a:scene3d>
            <a:camera prst="perspectiveContrastingRightFacing" fov="0">
              <a:rot lat="0" lon="21000000" rev="0"/>
            </a:camera>
            <a:lightRig rig="threePt" dir="t"/>
          </a:scene3d>
        </p:spPr>
      </p:pic>
      <p:pic>
        <p:nvPicPr>
          <p:cNvPr id="18" name="Picture 17">
            <a:extLst>
              <a:ext uri="{FF2B5EF4-FFF2-40B4-BE49-F238E27FC236}">
                <a16:creationId xmlns:a16="http://schemas.microsoft.com/office/drawing/2014/main" id="{24B152DB-2040-8F4C-AC5A-55E432578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17471">
            <a:off x="7661367" y="3739727"/>
            <a:ext cx="1834114" cy="1421438"/>
          </a:xfrm>
          <a:prstGeom prst="rect">
            <a:avLst/>
          </a:prstGeom>
          <a:scene3d>
            <a:camera prst="orthographicFront">
              <a:rot lat="0" lon="20999974" rev="0"/>
            </a:camera>
            <a:lightRig rig="threePt" dir="t"/>
          </a:scene3d>
        </p:spPr>
      </p:pic>
    </p:spTree>
    <p:extLst>
      <p:ext uri="{BB962C8B-B14F-4D97-AF65-F5344CB8AC3E}">
        <p14:creationId xmlns:p14="http://schemas.microsoft.com/office/powerpoint/2010/main" val="62167585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15" name="TextBox 14">
            <a:extLst>
              <a:ext uri="{FF2B5EF4-FFF2-40B4-BE49-F238E27FC236}">
                <a16:creationId xmlns:a16="http://schemas.microsoft.com/office/drawing/2014/main" id="{96FC6C19-5171-4E4A-92DC-5A3E1EBC979E}"/>
              </a:ext>
            </a:extLst>
          </p:cNvPr>
          <p:cNvSpPr txBox="1"/>
          <p:nvPr/>
        </p:nvSpPr>
        <p:spPr>
          <a:xfrm>
            <a:off x="427268" y="1752190"/>
            <a:ext cx="7204707" cy="646331"/>
          </a:xfrm>
          <a:prstGeom prst="rect">
            <a:avLst/>
          </a:prstGeom>
          <a:noFill/>
        </p:spPr>
        <p:txBody>
          <a:bodyPr wrap="square" rtlCol="0">
            <a:spAutoFit/>
          </a:bodyPr>
          <a:lstStyle/>
          <a:p>
            <a:r>
              <a:rPr lang="en-US" sz="3600" b="1" dirty="0"/>
              <a:t>Benefit Of Containerization</a:t>
            </a:r>
          </a:p>
        </p:txBody>
      </p:sp>
      <p:sp>
        <p:nvSpPr>
          <p:cNvPr id="10" name="TextBox 9">
            <a:extLst>
              <a:ext uri="{FF2B5EF4-FFF2-40B4-BE49-F238E27FC236}">
                <a16:creationId xmlns:a16="http://schemas.microsoft.com/office/drawing/2014/main" id="{835EC708-2F3D-FC42-BFB3-C487C5DEF230}"/>
              </a:ext>
            </a:extLst>
          </p:cNvPr>
          <p:cNvSpPr txBox="1"/>
          <p:nvPr/>
        </p:nvSpPr>
        <p:spPr>
          <a:xfrm>
            <a:off x="569771" y="3560754"/>
            <a:ext cx="11079560" cy="1938992"/>
          </a:xfrm>
          <a:prstGeom prst="rect">
            <a:avLst/>
          </a:prstGeom>
          <a:noFill/>
        </p:spPr>
        <p:txBody>
          <a:bodyPr wrap="square" rtlCol="0">
            <a:spAutoFit/>
          </a:bodyPr>
          <a:lstStyle/>
          <a:p>
            <a:pPr marL="457200" indent="-457200">
              <a:buFont typeface="Arial" panose="020B0604020202020204" pitchFamily="34" charset="0"/>
              <a:buChar char="•"/>
            </a:pPr>
            <a:r>
              <a:rPr lang="en-US" altLang="zh-Hans" sz="3000" b="1" dirty="0"/>
              <a:t>Flexibility : </a:t>
            </a:r>
            <a:r>
              <a:rPr lang="en-US" altLang="zh-Hans" sz="3000" dirty="0"/>
              <a:t>Model has specific environment</a:t>
            </a:r>
          </a:p>
          <a:p>
            <a:pPr marL="457200" indent="-457200">
              <a:buFont typeface="Arial" panose="020B0604020202020204" pitchFamily="34" charset="0"/>
              <a:buChar char="•"/>
            </a:pPr>
            <a:endParaRPr lang="en-US" sz="3000" b="1" dirty="0"/>
          </a:p>
          <a:p>
            <a:pPr marL="457200" indent="-457200">
              <a:buFont typeface="Arial" panose="020B0604020202020204" pitchFamily="34" charset="0"/>
              <a:buChar char="•"/>
            </a:pPr>
            <a:r>
              <a:rPr lang="en-US" sz="3000" b="1" dirty="0"/>
              <a:t>Consistency : </a:t>
            </a:r>
            <a:r>
              <a:rPr lang="en-US" sz="3000" dirty="0"/>
              <a:t>Model has same behavior throughout the life-cycle</a:t>
            </a:r>
          </a:p>
        </p:txBody>
      </p:sp>
      <p:sp>
        <p:nvSpPr>
          <p:cNvPr id="16" name="Action Button: Back or Previous 15">
            <a:hlinkClick r:id="rId3" action="ppaction://hlinksldjump" highlightClick="1"/>
            <a:extLst>
              <a:ext uri="{FF2B5EF4-FFF2-40B4-BE49-F238E27FC236}">
                <a16:creationId xmlns:a16="http://schemas.microsoft.com/office/drawing/2014/main" id="{2B6BE1FD-2E60-A54F-A0A0-7B689A5BB0E2}"/>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F9CED97-FC0F-304F-A25F-1F391B31A21A}"/>
              </a:ext>
            </a:extLst>
          </p:cNvPr>
          <p:cNvPicPr>
            <a:picLocks noChangeAspect="1"/>
          </p:cNvPicPr>
          <p:nvPr/>
        </p:nvPicPr>
        <p:blipFill>
          <a:blip r:embed="rId4"/>
          <a:stretch>
            <a:fillRect/>
          </a:stretch>
        </p:blipFill>
        <p:spPr>
          <a:xfrm>
            <a:off x="7448797" y="1030786"/>
            <a:ext cx="4283753" cy="1948852"/>
          </a:xfrm>
          <a:prstGeom prst="rect">
            <a:avLst/>
          </a:prstGeom>
        </p:spPr>
      </p:pic>
      <p:pic>
        <p:nvPicPr>
          <p:cNvPr id="9" name="Picture 8">
            <a:extLst>
              <a:ext uri="{FF2B5EF4-FFF2-40B4-BE49-F238E27FC236}">
                <a16:creationId xmlns:a16="http://schemas.microsoft.com/office/drawing/2014/main" id="{624075B4-ED04-CC46-8820-1CF48F12B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5114">
            <a:off x="8668380" y="1349802"/>
            <a:ext cx="2330907" cy="1165454"/>
          </a:xfrm>
          <a:prstGeom prst="rect">
            <a:avLst/>
          </a:prstGeom>
          <a:scene3d>
            <a:camera prst="perspectiveContrastingRightFacing" fov="0">
              <a:rot lat="0" lon="21000000" rev="0"/>
            </a:camera>
            <a:lightRig rig="threePt" dir="t"/>
          </a:scene3d>
        </p:spPr>
      </p:pic>
    </p:spTree>
    <p:extLst>
      <p:ext uri="{BB962C8B-B14F-4D97-AF65-F5344CB8AC3E}">
        <p14:creationId xmlns:p14="http://schemas.microsoft.com/office/powerpoint/2010/main" val="230159487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16" name="Rectangle 15">
            <a:hlinkClick r:id="rId3" action="ppaction://hlinksldjump"/>
            <a:extLst>
              <a:ext uri="{FF2B5EF4-FFF2-40B4-BE49-F238E27FC236}">
                <a16:creationId xmlns:a16="http://schemas.microsoft.com/office/drawing/2014/main" id="{32BFEF16-04C9-2549-8CAC-C047AD40421B}"/>
              </a:ext>
            </a:extLst>
          </p:cNvPr>
          <p:cNvSpPr/>
          <p:nvPr/>
        </p:nvSpPr>
        <p:spPr>
          <a:xfrm>
            <a:off x="6572497" y="3842219"/>
            <a:ext cx="1338648" cy="80467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500" dirty="0">
                <a:ln w="0"/>
                <a:solidFill>
                  <a:schemeClr val="tx1"/>
                </a:solidFill>
                <a:effectLst>
                  <a:outerShdw blurRad="38100" dist="19050" dir="2700000" algn="tl" rotWithShape="0">
                    <a:schemeClr val="dk1">
                      <a:alpha val="40000"/>
                    </a:schemeClr>
                  </a:outerShdw>
                </a:effectLst>
              </a:rPr>
              <a:t>Environment Metadata</a:t>
            </a:r>
          </a:p>
        </p:txBody>
      </p:sp>
      <p:sp>
        <p:nvSpPr>
          <p:cNvPr id="17" name="Rectangle 16">
            <a:hlinkClick r:id="rId4" action="ppaction://hlinksldjump"/>
            <a:extLst>
              <a:ext uri="{FF2B5EF4-FFF2-40B4-BE49-F238E27FC236}">
                <a16:creationId xmlns:a16="http://schemas.microsoft.com/office/drawing/2014/main" id="{F1617D97-5CD7-AE42-A61E-BCB7E691BD1B}"/>
              </a:ext>
            </a:extLst>
          </p:cNvPr>
          <p:cNvSpPr/>
          <p:nvPr/>
        </p:nvSpPr>
        <p:spPr>
          <a:xfrm>
            <a:off x="6572497" y="5063116"/>
            <a:ext cx="1338648" cy="80467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Container</a:t>
            </a:r>
          </a:p>
        </p:txBody>
      </p:sp>
      <p:sp>
        <p:nvSpPr>
          <p:cNvPr id="23" name="Rectangle 22">
            <a:hlinkClick r:id="rId5" action="ppaction://hlinksldjump"/>
            <a:extLst>
              <a:ext uri="{FF2B5EF4-FFF2-40B4-BE49-F238E27FC236}">
                <a16:creationId xmlns:a16="http://schemas.microsoft.com/office/drawing/2014/main" id="{1DEE5EA2-CA04-5B46-A390-734C0CC28E8E}"/>
              </a:ext>
            </a:extLst>
          </p:cNvPr>
          <p:cNvSpPr/>
          <p:nvPr/>
        </p:nvSpPr>
        <p:spPr>
          <a:xfrm>
            <a:off x="3412545" y="5063116"/>
            <a:ext cx="1338648" cy="804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Trained Models</a:t>
            </a:r>
          </a:p>
        </p:txBody>
      </p:sp>
      <p:sp>
        <p:nvSpPr>
          <p:cNvPr id="24" name="Rectangle 23">
            <a:hlinkClick r:id="rId6" action="ppaction://hlinksldjump"/>
            <a:extLst>
              <a:ext uri="{FF2B5EF4-FFF2-40B4-BE49-F238E27FC236}">
                <a16:creationId xmlns:a16="http://schemas.microsoft.com/office/drawing/2014/main" id="{5E98BE41-D0B0-8249-9459-762D75712B45}"/>
              </a:ext>
            </a:extLst>
          </p:cNvPr>
          <p:cNvSpPr/>
          <p:nvPr/>
        </p:nvSpPr>
        <p:spPr>
          <a:xfrm>
            <a:off x="3087972" y="2138657"/>
            <a:ext cx="1819458" cy="217950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Model</a:t>
            </a:r>
          </a:p>
        </p:txBody>
      </p:sp>
      <p:sp>
        <p:nvSpPr>
          <p:cNvPr id="26" name="Rectangle 25">
            <a:hlinkClick r:id="rId7" action="ppaction://hlinksldjump"/>
            <a:extLst>
              <a:ext uri="{FF2B5EF4-FFF2-40B4-BE49-F238E27FC236}">
                <a16:creationId xmlns:a16="http://schemas.microsoft.com/office/drawing/2014/main" id="{E7F6BB6A-B692-2442-B83A-75255FE1DDA3}"/>
              </a:ext>
            </a:extLst>
          </p:cNvPr>
          <p:cNvSpPr/>
          <p:nvPr/>
        </p:nvSpPr>
        <p:spPr>
          <a:xfrm>
            <a:off x="4081869" y="732408"/>
            <a:ext cx="1338648" cy="80467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Features</a:t>
            </a:r>
          </a:p>
        </p:txBody>
      </p:sp>
      <p:sp>
        <p:nvSpPr>
          <p:cNvPr id="55" name="Rectangle 54">
            <a:hlinkClick r:id="rId8" action="ppaction://hlinksldjump"/>
            <a:extLst>
              <a:ext uri="{FF2B5EF4-FFF2-40B4-BE49-F238E27FC236}">
                <a16:creationId xmlns:a16="http://schemas.microsoft.com/office/drawing/2014/main" id="{603A1D42-3C1A-124C-9D58-9BFF5D93CFA4}"/>
              </a:ext>
            </a:extLst>
          </p:cNvPr>
          <p:cNvSpPr/>
          <p:nvPr/>
        </p:nvSpPr>
        <p:spPr>
          <a:xfrm>
            <a:off x="6562566" y="2831320"/>
            <a:ext cx="1358510" cy="804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Hans" sz="1400" dirty="0">
                <a:ln w="0"/>
                <a:solidFill>
                  <a:schemeClr val="tx1"/>
                </a:solidFill>
                <a:effectLst>
                  <a:outerShdw blurRad="38100" dist="19050" dir="2700000" algn="tl" rotWithShape="0">
                    <a:schemeClr val="dk1">
                      <a:alpha val="40000"/>
                    </a:schemeClr>
                  </a:outerShdw>
                </a:effectLst>
              </a:rPr>
              <a:t>Scheduled</a:t>
            </a:r>
            <a:r>
              <a:rPr lang="zh-Hans" altLang="en-US" sz="1400" dirty="0">
                <a:ln w="0"/>
                <a:solidFill>
                  <a:schemeClr val="tx1"/>
                </a:solidFill>
                <a:effectLst>
                  <a:outerShdw blurRad="38100" dist="19050" dir="2700000" algn="tl" rotWithShape="0">
                    <a:schemeClr val="dk1">
                      <a:alpha val="40000"/>
                    </a:schemeClr>
                  </a:outerShdw>
                </a:effectLst>
              </a:rPr>
              <a:t> </a:t>
            </a:r>
            <a:r>
              <a:rPr lang="en-US" altLang="zh-Hans" sz="1400" dirty="0">
                <a:ln w="0"/>
                <a:solidFill>
                  <a:schemeClr val="tx1"/>
                </a:solidFill>
                <a:effectLst>
                  <a:outerShdw blurRad="38100" dist="19050" dir="2700000" algn="tl" rotWithShape="0">
                    <a:schemeClr val="dk1">
                      <a:alpha val="40000"/>
                    </a:schemeClr>
                  </a:outerShdw>
                </a:effectLst>
              </a:rPr>
              <a:t>Re-training/</a:t>
            </a:r>
            <a:r>
              <a:rPr lang="zh-Hans" altLang="en-US" sz="1400" dirty="0">
                <a:ln w="0"/>
                <a:solidFill>
                  <a:schemeClr val="tx1"/>
                </a:solidFill>
                <a:effectLst>
                  <a:outerShdw blurRad="38100" dist="19050" dir="2700000" algn="tl" rotWithShape="0">
                    <a:schemeClr val="dk1">
                      <a:alpha val="40000"/>
                    </a:schemeClr>
                  </a:outerShdw>
                </a:effectLst>
              </a:rPr>
              <a:t> </a:t>
            </a:r>
            <a:r>
              <a:rPr lang="en-US" altLang="zh-Hans" sz="1400" dirty="0">
                <a:ln w="0"/>
                <a:solidFill>
                  <a:schemeClr val="tx1"/>
                </a:solidFill>
                <a:effectLst>
                  <a:outerShdw blurRad="38100" dist="19050" dir="2700000" algn="tl" rotWithShape="0">
                    <a:schemeClr val="dk1">
                      <a:alpha val="40000"/>
                    </a:schemeClr>
                  </a:outerShdw>
                </a:effectLst>
              </a:rPr>
              <a:t>performance</a:t>
            </a:r>
            <a:r>
              <a:rPr lang="zh-Hans" altLang="en-US" sz="1400" dirty="0">
                <a:ln w="0"/>
                <a:solidFill>
                  <a:schemeClr val="tx1"/>
                </a:solidFill>
                <a:effectLst>
                  <a:outerShdw blurRad="38100" dist="19050" dir="2700000" algn="tl" rotWithShape="0">
                    <a:schemeClr val="dk1">
                      <a:alpha val="40000"/>
                    </a:schemeClr>
                  </a:outerShdw>
                </a:effectLst>
              </a:rPr>
              <a:t> </a:t>
            </a:r>
            <a:r>
              <a:rPr lang="en-US" altLang="zh-Hans" sz="1400" dirty="0">
                <a:ln w="0"/>
                <a:solidFill>
                  <a:schemeClr val="tx1"/>
                </a:solidFill>
                <a:effectLst>
                  <a:outerShdw blurRad="38100" dist="19050" dir="2700000" algn="tl" rotWithShape="0">
                    <a:schemeClr val="dk1">
                      <a:alpha val="40000"/>
                    </a:schemeClr>
                  </a:outerShdw>
                </a:effectLst>
              </a:rPr>
              <a:t>benchmarks</a:t>
            </a:r>
            <a:endParaRPr lang="en-US" sz="1300" dirty="0">
              <a:solidFill>
                <a:schemeClr val="tx1">
                  <a:lumMod val="95000"/>
                  <a:lumOff val="5000"/>
                </a:schemeClr>
              </a:solidFill>
            </a:endParaRPr>
          </a:p>
        </p:txBody>
      </p:sp>
      <p:sp>
        <p:nvSpPr>
          <p:cNvPr id="56" name="Rectangle 55">
            <a:hlinkClick r:id="rId9" action="ppaction://hlinksldjump"/>
            <a:extLst>
              <a:ext uri="{FF2B5EF4-FFF2-40B4-BE49-F238E27FC236}">
                <a16:creationId xmlns:a16="http://schemas.microsoft.com/office/drawing/2014/main" id="{D9828240-A5CA-1C4C-B15B-C00A3015656A}"/>
              </a:ext>
            </a:extLst>
          </p:cNvPr>
          <p:cNvSpPr/>
          <p:nvPr/>
        </p:nvSpPr>
        <p:spPr>
          <a:xfrm>
            <a:off x="6562836" y="1820421"/>
            <a:ext cx="1353736" cy="804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Hans" sz="1400" dirty="0">
                <a:ln w="0"/>
                <a:solidFill>
                  <a:schemeClr val="tx1"/>
                </a:solidFill>
                <a:effectLst>
                  <a:outerShdw blurRad="38100" dist="19050" dir="2700000" algn="tl" rotWithShape="0">
                    <a:schemeClr val="dk1">
                      <a:alpha val="40000"/>
                    </a:schemeClr>
                  </a:outerShdw>
                </a:effectLst>
              </a:rPr>
              <a:t>Hyper-parameter</a:t>
            </a:r>
            <a:r>
              <a:rPr lang="zh-Hans" altLang="en-US" sz="1400" dirty="0">
                <a:ln w="0"/>
                <a:solidFill>
                  <a:schemeClr val="tx1"/>
                </a:solidFill>
                <a:effectLst>
                  <a:outerShdw blurRad="38100" dist="19050" dir="2700000" algn="tl" rotWithShape="0">
                    <a:schemeClr val="dk1">
                      <a:alpha val="40000"/>
                    </a:schemeClr>
                  </a:outerShdw>
                </a:effectLst>
              </a:rPr>
              <a:t> </a:t>
            </a:r>
            <a:r>
              <a:rPr lang="en-US" altLang="zh-Hans" sz="1400" dirty="0">
                <a:ln w="0"/>
                <a:solidFill>
                  <a:schemeClr val="tx1"/>
                </a:solidFill>
                <a:effectLst>
                  <a:outerShdw blurRad="38100" dist="19050" dir="2700000" algn="tl" rotWithShape="0">
                    <a:schemeClr val="dk1">
                      <a:alpha val="40000"/>
                    </a:schemeClr>
                  </a:outerShdw>
                </a:effectLst>
              </a:rPr>
              <a:t>values</a:t>
            </a:r>
            <a:endParaRPr lang="en-US" sz="1400" dirty="0">
              <a:solidFill>
                <a:schemeClr val="tx1">
                  <a:lumMod val="95000"/>
                  <a:lumOff val="5000"/>
                </a:schemeClr>
              </a:solidFill>
              <a:latin typeface="AvenirNext forINTUIT" panose="020B0503020202020204" pitchFamily="34" charset="77"/>
            </a:endParaRPr>
          </a:p>
        </p:txBody>
      </p:sp>
      <p:sp>
        <p:nvSpPr>
          <p:cNvPr id="57" name="Rectangle 56">
            <a:hlinkClick r:id="rId10" action="ppaction://hlinksldjump"/>
            <a:extLst>
              <a:ext uri="{FF2B5EF4-FFF2-40B4-BE49-F238E27FC236}">
                <a16:creationId xmlns:a16="http://schemas.microsoft.com/office/drawing/2014/main" id="{AE26477E-65D5-3644-BEAD-CC320BA35134}"/>
              </a:ext>
            </a:extLst>
          </p:cNvPr>
          <p:cNvSpPr/>
          <p:nvPr/>
        </p:nvSpPr>
        <p:spPr>
          <a:xfrm>
            <a:off x="941277" y="3439883"/>
            <a:ext cx="1338648" cy="804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Hans" sz="1600" dirty="0">
                <a:ln w="0"/>
                <a:solidFill>
                  <a:schemeClr val="tx1"/>
                </a:solidFill>
                <a:effectLst>
                  <a:outerShdw blurRad="38100" dist="19050" dir="2700000" algn="tl" rotWithShape="0">
                    <a:schemeClr val="dk1">
                      <a:alpha val="40000"/>
                    </a:schemeClr>
                  </a:outerShdw>
                </a:effectLst>
              </a:rPr>
              <a:t>Metrics</a:t>
            </a:r>
            <a:r>
              <a:rPr lang="zh-Hans" altLang="en-US" sz="1600" dirty="0">
                <a:ln w="0"/>
                <a:solidFill>
                  <a:schemeClr val="tx1"/>
                </a:solidFill>
                <a:effectLst>
                  <a:outerShdw blurRad="38100" dist="19050" dir="2700000" algn="tl" rotWithShape="0">
                    <a:schemeClr val="dk1">
                      <a:alpha val="40000"/>
                    </a:schemeClr>
                  </a:outerShdw>
                </a:effectLst>
              </a:rPr>
              <a:t> </a:t>
            </a:r>
            <a:r>
              <a:rPr lang="en-US" altLang="zh-Hans" sz="1600" dirty="0">
                <a:ln w="0"/>
                <a:solidFill>
                  <a:schemeClr val="tx1"/>
                </a:solidFill>
                <a:effectLst>
                  <a:outerShdw blurRad="38100" dist="19050" dir="2700000" algn="tl" rotWithShape="0">
                    <a:schemeClr val="dk1">
                      <a:alpha val="40000"/>
                    </a:schemeClr>
                  </a:outerShdw>
                </a:effectLst>
              </a:rPr>
              <a:t>Definition</a:t>
            </a:r>
            <a:endParaRPr lang="en-US" sz="1600" dirty="0">
              <a:solidFill>
                <a:schemeClr val="tx1">
                  <a:lumMod val="95000"/>
                  <a:lumOff val="5000"/>
                </a:schemeClr>
              </a:solidFill>
            </a:endParaRPr>
          </a:p>
        </p:txBody>
      </p:sp>
      <p:sp>
        <p:nvSpPr>
          <p:cNvPr id="58" name="Rectangle 57">
            <a:hlinkClick r:id="rId11" action="ppaction://hlinksldjump"/>
            <a:extLst>
              <a:ext uri="{FF2B5EF4-FFF2-40B4-BE49-F238E27FC236}">
                <a16:creationId xmlns:a16="http://schemas.microsoft.com/office/drawing/2014/main" id="{3D3F3EE4-9B56-0241-8C19-8855573CBACE}"/>
              </a:ext>
            </a:extLst>
          </p:cNvPr>
          <p:cNvSpPr/>
          <p:nvPr/>
        </p:nvSpPr>
        <p:spPr>
          <a:xfrm>
            <a:off x="941277" y="5056909"/>
            <a:ext cx="1338648" cy="85470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Hans" sz="1500" dirty="0">
                <a:ln w="0"/>
                <a:solidFill>
                  <a:schemeClr val="tx1"/>
                </a:solidFill>
                <a:effectLst>
                  <a:outerShdw blurRad="38100" dist="19050" dir="2700000" algn="tl" rotWithShape="0">
                    <a:schemeClr val="dk1">
                      <a:alpha val="40000"/>
                    </a:schemeClr>
                  </a:outerShdw>
                </a:effectLst>
              </a:rPr>
              <a:t>Performance</a:t>
            </a:r>
            <a:r>
              <a:rPr lang="zh-Hans" altLang="en-US" sz="1500" dirty="0">
                <a:ln w="0"/>
                <a:solidFill>
                  <a:schemeClr val="tx1"/>
                </a:solidFill>
                <a:effectLst>
                  <a:outerShdw blurRad="38100" dist="19050" dir="2700000" algn="tl" rotWithShape="0">
                    <a:schemeClr val="dk1">
                      <a:alpha val="40000"/>
                    </a:schemeClr>
                  </a:outerShdw>
                </a:effectLst>
              </a:rPr>
              <a:t> </a:t>
            </a:r>
            <a:r>
              <a:rPr lang="en-US" altLang="zh-Hans" sz="1500" dirty="0">
                <a:ln w="0"/>
                <a:solidFill>
                  <a:schemeClr val="tx1"/>
                </a:solidFill>
                <a:effectLst>
                  <a:outerShdw blurRad="38100" dist="19050" dir="2700000" algn="tl" rotWithShape="0">
                    <a:schemeClr val="dk1">
                      <a:alpha val="40000"/>
                    </a:schemeClr>
                  </a:outerShdw>
                </a:effectLst>
              </a:rPr>
              <a:t>Metrics</a:t>
            </a:r>
            <a:endParaRPr lang="en-US" sz="1500" dirty="0">
              <a:solidFill>
                <a:schemeClr val="tx1">
                  <a:lumMod val="95000"/>
                  <a:lumOff val="5000"/>
                </a:schemeClr>
              </a:solidFill>
            </a:endParaRPr>
          </a:p>
        </p:txBody>
      </p:sp>
      <p:sp>
        <p:nvSpPr>
          <p:cNvPr id="77" name="Rectangle 76">
            <a:hlinkClick r:id="rId12" action="ppaction://hlinksldjump"/>
            <a:extLst>
              <a:ext uri="{FF2B5EF4-FFF2-40B4-BE49-F238E27FC236}">
                <a16:creationId xmlns:a16="http://schemas.microsoft.com/office/drawing/2014/main" id="{223AE58A-8856-724F-9B53-170D9FDDDC56}"/>
              </a:ext>
            </a:extLst>
          </p:cNvPr>
          <p:cNvSpPr/>
          <p:nvPr/>
        </p:nvSpPr>
        <p:spPr>
          <a:xfrm>
            <a:off x="2586985" y="734655"/>
            <a:ext cx="1338648" cy="82582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600" dirty="0">
                <a:ln w="0"/>
                <a:solidFill>
                  <a:schemeClr val="tx1"/>
                </a:solidFill>
                <a:effectLst>
                  <a:outerShdw blurRad="38100" dist="19050" dir="2700000" algn="tl" rotWithShape="0">
                    <a:schemeClr val="dk1">
                      <a:alpha val="40000"/>
                    </a:schemeClr>
                  </a:outerShdw>
                </a:effectLst>
              </a:rPr>
              <a:t>Feature</a:t>
            </a:r>
            <a:r>
              <a:rPr lang="zh-Hans" altLang="en-US" sz="1600" dirty="0">
                <a:ln w="0"/>
                <a:solidFill>
                  <a:schemeClr val="tx1"/>
                </a:solidFill>
                <a:effectLst>
                  <a:outerShdw blurRad="38100" dist="19050" dir="2700000" algn="tl" rotWithShape="0">
                    <a:schemeClr val="dk1">
                      <a:alpha val="40000"/>
                    </a:schemeClr>
                  </a:outerShdw>
                </a:effectLst>
              </a:rPr>
              <a:t> </a:t>
            </a:r>
            <a:r>
              <a:rPr lang="en-US" altLang="zh-Hans" sz="1600" dirty="0">
                <a:ln w="0"/>
                <a:solidFill>
                  <a:schemeClr val="tx1"/>
                </a:solidFill>
                <a:effectLst>
                  <a:outerShdw blurRad="38100" dist="19050" dir="2700000" algn="tl" rotWithShape="0">
                    <a:schemeClr val="dk1">
                      <a:alpha val="40000"/>
                    </a:schemeClr>
                  </a:outerShdw>
                </a:effectLst>
              </a:rPr>
              <a:t>Set</a:t>
            </a:r>
            <a:r>
              <a:rPr lang="zh-Hans" altLang="en-US" sz="1600" dirty="0">
                <a:ln w="0"/>
                <a:solidFill>
                  <a:schemeClr val="tx1"/>
                </a:solidFill>
                <a:effectLst>
                  <a:outerShdw blurRad="38100" dist="19050" dir="2700000" algn="tl" rotWithShape="0">
                    <a:schemeClr val="dk1">
                      <a:alpha val="40000"/>
                    </a:schemeClr>
                  </a:outerShdw>
                </a:effectLst>
              </a:rPr>
              <a:t> </a:t>
            </a:r>
            <a:r>
              <a:rPr lang="en-US" altLang="zh-Hans" sz="1600" dirty="0">
                <a:ln w="0"/>
                <a:solidFill>
                  <a:schemeClr val="tx1"/>
                </a:solidFill>
                <a:effectLst>
                  <a:outerShdw blurRad="38100" dist="19050" dir="2700000" algn="tl" rotWithShape="0">
                    <a:schemeClr val="dk1">
                      <a:alpha val="40000"/>
                    </a:schemeClr>
                  </a:outerShdw>
                </a:effectLst>
              </a:rPr>
              <a:t>Definition</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05" name="Rectangle 104">
            <a:hlinkClick r:id="rId13" action="ppaction://hlinksldjump"/>
            <a:extLst>
              <a:ext uri="{FF2B5EF4-FFF2-40B4-BE49-F238E27FC236}">
                <a16:creationId xmlns:a16="http://schemas.microsoft.com/office/drawing/2014/main" id="{5FC02A60-BD09-6748-AB8B-DD65F74EAEF5}"/>
              </a:ext>
            </a:extLst>
          </p:cNvPr>
          <p:cNvSpPr/>
          <p:nvPr/>
        </p:nvSpPr>
        <p:spPr>
          <a:xfrm>
            <a:off x="932126" y="2324243"/>
            <a:ext cx="1338648" cy="80467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Training Datasets</a:t>
            </a:r>
          </a:p>
        </p:txBody>
      </p:sp>
      <p:sp>
        <p:nvSpPr>
          <p:cNvPr id="2" name="TextBox 1">
            <a:extLst>
              <a:ext uri="{FF2B5EF4-FFF2-40B4-BE49-F238E27FC236}">
                <a16:creationId xmlns:a16="http://schemas.microsoft.com/office/drawing/2014/main" id="{69E4BD81-C351-0043-AC18-EF414677CA35}"/>
              </a:ext>
            </a:extLst>
          </p:cNvPr>
          <p:cNvSpPr txBox="1"/>
          <p:nvPr/>
        </p:nvSpPr>
        <p:spPr>
          <a:xfrm>
            <a:off x="9076017" y="1098815"/>
            <a:ext cx="2444900" cy="923330"/>
          </a:xfrm>
          <a:prstGeom prst="rect">
            <a:avLst/>
          </a:prstGeom>
          <a:noFill/>
        </p:spPr>
        <p:txBody>
          <a:bodyPr wrap="none" rtlCol="0">
            <a:spAutoFit/>
          </a:bodyPr>
          <a:lstStyle/>
          <a:p>
            <a:r>
              <a:rPr lang="en-US" altLang="zh-Hans" dirty="0"/>
              <a:t>Model</a:t>
            </a:r>
            <a:r>
              <a:rPr lang="zh-Hans" altLang="en-US" dirty="0"/>
              <a:t> </a:t>
            </a:r>
            <a:r>
              <a:rPr lang="en-US" altLang="zh-Hans" dirty="0"/>
              <a:t>Artifacts</a:t>
            </a:r>
          </a:p>
          <a:p>
            <a:r>
              <a:rPr lang="en-US" altLang="zh-Hans" dirty="0"/>
              <a:t>Data</a:t>
            </a:r>
            <a:r>
              <a:rPr lang="zh-Hans" altLang="en-US" dirty="0"/>
              <a:t> </a:t>
            </a:r>
            <a:r>
              <a:rPr lang="en-US" altLang="zh-Hans" dirty="0"/>
              <a:t>Artifacts</a:t>
            </a:r>
          </a:p>
          <a:p>
            <a:r>
              <a:rPr lang="en-US" altLang="zh-Hans" dirty="0"/>
              <a:t>Environment</a:t>
            </a:r>
            <a:r>
              <a:rPr lang="zh-Hans" altLang="en-US" dirty="0"/>
              <a:t> </a:t>
            </a:r>
            <a:r>
              <a:rPr lang="en-US" altLang="zh-Hans" dirty="0"/>
              <a:t>Artifacts</a:t>
            </a:r>
            <a:endParaRPr lang="en-US" dirty="0"/>
          </a:p>
        </p:txBody>
      </p:sp>
      <p:sp>
        <p:nvSpPr>
          <p:cNvPr id="59" name="Rectangle 58">
            <a:hlinkClick r:id="" action="ppaction://hlinkshowjump?jump=nextslide"/>
            <a:extLst>
              <a:ext uri="{FF2B5EF4-FFF2-40B4-BE49-F238E27FC236}">
                <a16:creationId xmlns:a16="http://schemas.microsoft.com/office/drawing/2014/main" id="{5A7C0013-CFFA-3D44-83D5-01AE160B7D03}"/>
              </a:ext>
            </a:extLst>
          </p:cNvPr>
          <p:cNvSpPr/>
          <p:nvPr/>
        </p:nvSpPr>
        <p:spPr>
          <a:xfrm>
            <a:off x="8803910" y="1178687"/>
            <a:ext cx="267334" cy="17103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0" name="Rectangle 59">
            <a:hlinkClick r:id="" action="ppaction://hlinkshowjump?jump=nextslide"/>
            <a:extLst>
              <a:ext uri="{FF2B5EF4-FFF2-40B4-BE49-F238E27FC236}">
                <a16:creationId xmlns:a16="http://schemas.microsoft.com/office/drawing/2014/main" id="{833C70C4-FE71-9742-AFB5-2995A95CA2F3}"/>
              </a:ext>
            </a:extLst>
          </p:cNvPr>
          <p:cNvSpPr/>
          <p:nvPr/>
        </p:nvSpPr>
        <p:spPr>
          <a:xfrm>
            <a:off x="8803910" y="1443421"/>
            <a:ext cx="267334" cy="17103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1" name="Rectangle 60">
            <a:hlinkClick r:id="" action="ppaction://hlinkshowjump?jump=nextslide"/>
            <a:extLst>
              <a:ext uri="{FF2B5EF4-FFF2-40B4-BE49-F238E27FC236}">
                <a16:creationId xmlns:a16="http://schemas.microsoft.com/office/drawing/2014/main" id="{DF491202-F23E-3A42-A5B2-BF4CEB8F6A75}"/>
              </a:ext>
            </a:extLst>
          </p:cNvPr>
          <p:cNvSpPr/>
          <p:nvPr/>
        </p:nvSpPr>
        <p:spPr>
          <a:xfrm>
            <a:off x="8803910" y="1733471"/>
            <a:ext cx="267334" cy="17103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cxnSp>
        <p:nvCxnSpPr>
          <p:cNvPr id="5" name="Straight Arrow Connector 4">
            <a:extLst>
              <a:ext uri="{FF2B5EF4-FFF2-40B4-BE49-F238E27FC236}">
                <a16:creationId xmlns:a16="http://schemas.microsoft.com/office/drawing/2014/main" id="{4F139640-E4C7-EE4A-92C9-9029F807DB07}"/>
              </a:ext>
            </a:extLst>
          </p:cNvPr>
          <p:cNvCxnSpPr>
            <a:cxnSpLocks/>
          </p:cNvCxnSpPr>
          <p:nvPr/>
        </p:nvCxnSpPr>
        <p:spPr>
          <a:xfrm>
            <a:off x="4526340" y="1528424"/>
            <a:ext cx="0" cy="6102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a16="http://schemas.microsoft.com/office/drawing/2014/main" id="{6002D6D4-4919-A24F-BF66-8CEC242271F6}"/>
              </a:ext>
            </a:extLst>
          </p:cNvPr>
          <p:cNvCxnSpPr>
            <a:cxnSpLocks/>
            <a:stCxn id="23" idx="3"/>
            <a:endCxn id="17" idx="1"/>
          </p:cNvCxnSpPr>
          <p:nvPr/>
        </p:nvCxnSpPr>
        <p:spPr>
          <a:xfrm>
            <a:off x="4751193" y="5465452"/>
            <a:ext cx="182130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a16="http://schemas.microsoft.com/office/drawing/2014/main" id="{911A9423-953D-3244-A764-431FF11F4742}"/>
              </a:ext>
            </a:extLst>
          </p:cNvPr>
          <p:cNvCxnSpPr>
            <a:cxnSpLocks/>
            <a:stCxn id="16" idx="2"/>
            <a:endCxn id="17" idx="0"/>
          </p:cNvCxnSpPr>
          <p:nvPr/>
        </p:nvCxnSpPr>
        <p:spPr>
          <a:xfrm>
            <a:off x="7241821" y="4646891"/>
            <a:ext cx="0" cy="4162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0C31F9B8-BB02-424E-9EF3-199FADB072B3}"/>
              </a:ext>
            </a:extLst>
          </p:cNvPr>
          <p:cNvCxnSpPr>
            <a:cxnSpLocks/>
          </p:cNvCxnSpPr>
          <p:nvPr/>
        </p:nvCxnSpPr>
        <p:spPr>
          <a:xfrm>
            <a:off x="3625894" y="1574403"/>
            <a:ext cx="0" cy="5642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C7E1A5D3-8204-B44B-A99B-CFE11A9751CA}"/>
              </a:ext>
            </a:extLst>
          </p:cNvPr>
          <p:cNvCxnSpPr>
            <a:cxnSpLocks/>
          </p:cNvCxnSpPr>
          <p:nvPr/>
        </p:nvCxnSpPr>
        <p:spPr>
          <a:xfrm flipH="1" flipV="1">
            <a:off x="4907430" y="4102648"/>
            <a:ext cx="165540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a:extLst>
              <a:ext uri="{FF2B5EF4-FFF2-40B4-BE49-F238E27FC236}">
                <a16:creationId xmlns:a16="http://schemas.microsoft.com/office/drawing/2014/main" id="{D78D96C5-B3F7-FE42-9730-EC65EB657F9F}"/>
              </a:ext>
            </a:extLst>
          </p:cNvPr>
          <p:cNvCxnSpPr>
            <a:cxnSpLocks/>
            <a:stCxn id="105" idx="3"/>
          </p:cNvCxnSpPr>
          <p:nvPr/>
        </p:nvCxnSpPr>
        <p:spPr>
          <a:xfrm>
            <a:off x="2270774" y="2726579"/>
            <a:ext cx="8171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a:extLst>
              <a:ext uri="{FF2B5EF4-FFF2-40B4-BE49-F238E27FC236}">
                <a16:creationId xmlns:a16="http://schemas.microsoft.com/office/drawing/2014/main" id="{892B8458-41A2-FE41-A7D0-82F681E6AE8C}"/>
              </a:ext>
            </a:extLst>
          </p:cNvPr>
          <p:cNvCxnSpPr>
            <a:cxnSpLocks/>
          </p:cNvCxnSpPr>
          <p:nvPr/>
        </p:nvCxnSpPr>
        <p:spPr>
          <a:xfrm>
            <a:off x="2279925" y="3832039"/>
            <a:ext cx="8171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a:extLst>
              <a:ext uri="{FF2B5EF4-FFF2-40B4-BE49-F238E27FC236}">
                <a16:creationId xmlns:a16="http://schemas.microsoft.com/office/drawing/2014/main" id="{E162C884-8AF8-634C-B0DE-75B5A42A9D92}"/>
              </a:ext>
            </a:extLst>
          </p:cNvPr>
          <p:cNvCxnSpPr>
            <a:cxnSpLocks/>
            <a:endCxn id="23" idx="0"/>
          </p:cNvCxnSpPr>
          <p:nvPr/>
        </p:nvCxnSpPr>
        <p:spPr>
          <a:xfrm>
            <a:off x="4070136" y="4305657"/>
            <a:ext cx="11733" cy="7574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5" name="Straight Arrow Connector 84">
            <a:extLst>
              <a:ext uri="{FF2B5EF4-FFF2-40B4-BE49-F238E27FC236}">
                <a16:creationId xmlns:a16="http://schemas.microsoft.com/office/drawing/2014/main" id="{2240B673-0A0B-7F4A-9CF6-1FD22E083746}"/>
              </a:ext>
            </a:extLst>
          </p:cNvPr>
          <p:cNvCxnSpPr>
            <a:cxnSpLocks/>
            <a:stCxn id="23" idx="1"/>
            <a:endCxn id="58" idx="3"/>
          </p:cNvCxnSpPr>
          <p:nvPr/>
        </p:nvCxnSpPr>
        <p:spPr>
          <a:xfrm flipH="1">
            <a:off x="2279925" y="5465452"/>
            <a:ext cx="1132620" cy="188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91F78EFE-8F34-1B4B-AAFC-6B424EA48D39}"/>
              </a:ext>
            </a:extLst>
          </p:cNvPr>
          <p:cNvCxnSpPr>
            <a:cxnSpLocks/>
            <a:stCxn id="55" idx="1"/>
            <a:endCxn id="24" idx="3"/>
          </p:cNvCxnSpPr>
          <p:nvPr/>
        </p:nvCxnSpPr>
        <p:spPr>
          <a:xfrm flipH="1" flipV="1">
            <a:off x="4907430" y="3228411"/>
            <a:ext cx="1655136" cy="52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7" name="Straight Arrow Connector 86">
            <a:extLst>
              <a:ext uri="{FF2B5EF4-FFF2-40B4-BE49-F238E27FC236}">
                <a16:creationId xmlns:a16="http://schemas.microsoft.com/office/drawing/2014/main" id="{3CE03F58-8490-134A-B8C3-BFBA38D75876}"/>
              </a:ext>
            </a:extLst>
          </p:cNvPr>
          <p:cNvCxnSpPr>
            <a:cxnSpLocks/>
          </p:cNvCxnSpPr>
          <p:nvPr/>
        </p:nvCxnSpPr>
        <p:spPr>
          <a:xfrm flipH="1">
            <a:off x="4907430" y="2384713"/>
            <a:ext cx="16554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ight Arrow 13">
            <a:extLst>
              <a:ext uri="{FF2B5EF4-FFF2-40B4-BE49-F238E27FC236}">
                <a16:creationId xmlns:a16="http://schemas.microsoft.com/office/drawing/2014/main" id="{6F16F9C3-42FB-194F-B48C-AE51A4CF3B95}"/>
              </a:ext>
            </a:extLst>
          </p:cNvPr>
          <p:cNvSpPr/>
          <p:nvPr/>
        </p:nvSpPr>
        <p:spPr>
          <a:xfrm>
            <a:off x="7953255" y="5199618"/>
            <a:ext cx="2093270" cy="6128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Model Scoring</a:t>
            </a:r>
          </a:p>
        </p:txBody>
      </p:sp>
      <p:sp>
        <p:nvSpPr>
          <p:cNvPr id="44" name="Action Button: Back or Previous 43">
            <a:hlinkClick r:id="rId14" action="ppaction://hlinksldjump" highlightClick="1"/>
            <a:extLst>
              <a:ext uri="{FF2B5EF4-FFF2-40B4-BE49-F238E27FC236}">
                <a16:creationId xmlns:a16="http://schemas.microsoft.com/office/drawing/2014/main" id="{01D7CD42-2510-8046-8F41-C6410B3514D1}"/>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952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4"/>
                                        </p:tgtEl>
                                        <p:attrNameLst>
                                          <p:attrName>ppt_x</p:attrName>
                                          <p:attrName>ppt_y</p:attrName>
                                        </p:attrNameLst>
                                      </p:cBhvr>
                                    </p:animMotion>
                                    <p:animRot by="1500000">
                                      <p:cBhvr>
                                        <p:cTn id="7" dur="125" fill="hold">
                                          <p:stCondLst>
                                            <p:cond delay="0"/>
                                          </p:stCondLst>
                                        </p:cTn>
                                        <p:tgtEl>
                                          <p:spTgt spid="24"/>
                                        </p:tgtEl>
                                        <p:attrNameLst>
                                          <p:attrName>r</p:attrName>
                                        </p:attrNameLst>
                                      </p:cBhvr>
                                    </p:animRot>
                                    <p:animRot by="-1500000">
                                      <p:cBhvr>
                                        <p:cTn id="8" dur="125" fill="hold">
                                          <p:stCondLst>
                                            <p:cond delay="125"/>
                                          </p:stCondLst>
                                        </p:cTn>
                                        <p:tgtEl>
                                          <p:spTgt spid="24"/>
                                        </p:tgtEl>
                                        <p:attrNameLst>
                                          <p:attrName>r</p:attrName>
                                        </p:attrNameLst>
                                      </p:cBhvr>
                                    </p:animRot>
                                    <p:animRot by="-1500000">
                                      <p:cBhvr>
                                        <p:cTn id="9" dur="125" fill="hold">
                                          <p:stCondLst>
                                            <p:cond delay="250"/>
                                          </p:stCondLst>
                                        </p:cTn>
                                        <p:tgtEl>
                                          <p:spTgt spid="24"/>
                                        </p:tgtEl>
                                        <p:attrNameLst>
                                          <p:attrName>r</p:attrName>
                                        </p:attrNameLst>
                                      </p:cBhvr>
                                    </p:animRot>
                                    <p:animRot by="1500000">
                                      <p:cBhvr>
                                        <p:cTn id="10" dur="125" fill="hold">
                                          <p:stCondLst>
                                            <p:cond delay="375"/>
                                          </p:stCondLst>
                                        </p:cTn>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6"/>
                                        </p:tgtEl>
                                        <p:attrNameLst>
                                          <p:attrName>ppt_x</p:attrName>
                                          <p:attrName>ppt_y</p:attrName>
                                        </p:attrNameLst>
                                      </p:cBhvr>
                                    </p:animMotion>
                                    <p:animRot by="1500000">
                                      <p:cBhvr>
                                        <p:cTn id="15" dur="125" fill="hold">
                                          <p:stCondLst>
                                            <p:cond delay="0"/>
                                          </p:stCondLst>
                                        </p:cTn>
                                        <p:tgtEl>
                                          <p:spTgt spid="16"/>
                                        </p:tgtEl>
                                        <p:attrNameLst>
                                          <p:attrName>r</p:attrName>
                                        </p:attrNameLst>
                                      </p:cBhvr>
                                    </p:animRot>
                                    <p:animRot by="-1500000">
                                      <p:cBhvr>
                                        <p:cTn id="16" dur="125" fill="hold">
                                          <p:stCondLst>
                                            <p:cond delay="125"/>
                                          </p:stCondLst>
                                        </p:cTn>
                                        <p:tgtEl>
                                          <p:spTgt spid="16"/>
                                        </p:tgtEl>
                                        <p:attrNameLst>
                                          <p:attrName>r</p:attrName>
                                        </p:attrNameLst>
                                      </p:cBhvr>
                                    </p:animRot>
                                    <p:animRot by="-1500000">
                                      <p:cBhvr>
                                        <p:cTn id="17" dur="125" fill="hold">
                                          <p:stCondLst>
                                            <p:cond delay="250"/>
                                          </p:stCondLst>
                                        </p:cTn>
                                        <p:tgtEl>
                                          <p:spTgt spid="16"/>
                                        </p:tgtEl>
                                        <p:attrNameLst>
                                          <p:attrName>r</p:attrName>
                                        </p:attrNameLst>
                                      </p:cBhvr>
                                    </p:animRot>
                                    <p:animRot by="1500000">
                                      <p:cBhvr>
                                        <p:cTn id="18" dur="125" fill="hold">
                                          <p:stCondLst>
                                            <p:cond delay="375"/>
                                          </p:stCondLst>
                                        </p:cTn>
                                        <p:tgtEl>
                                          <p:spTgt spid="1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7"/>
                                        </p:tgtEl>
                                        <p:attrNameLst>
                                          <p:attrName>ppt_x</p:attrName>
                                          <p:attrName>ppt_y</p:attrName>
                                        </p:attrNameLst>
                                      </p:cBhvr>
                                    </p:animMotion>
                                    <p:animRot by="1500000">
                                      <p:cBhvr>
                                        <p:cTn id="23" dur="125" fill="hold">
                                          <p:stCondLst>
                                            <p:cond delay="0"/>
                                          </p:stCondLst>
                                        </p:cTn>
                                        <p:tgtEl>
                                          <p:spTgt spid="17"/>
                                        </p:tgtEl>
                                        <p:attrNameLst>
                                          <p:attrName>r</p:attrName>
                                        </p:attrNameLst>
                                      </p:cBhvr>
                                    </p:animRot>
                                    <p:animRot by="-1500000">
                                      <p:cBhvr>
                                        <p:cTn id="24" dur="125" fill="hold">
                                          <p:stCondLst>
                                            <p:cond delay="125"/>
                                          </p:stCondLst>
                                        </p:cTn>
                                        <p:tgtEl>
                                          <p:spTgt spid="17"/>
                                        </p:tgtEl>
                                        <p:attrNameLst>
                                          <p:attrName>r</p:attrName>
                                        </p:attrNameLst>
                                      </p:cBhvr>
                                    </p:animRot>
                                    <p:animRot by="-1500000">
                                      <p:cBhvr>
                                        <p:cTn id="25" dur="125" fill="hold">
                                          <p:stCondLst>
                                            <p:cond delay="250"/>
                                          </p:stCondLst>
                                        </p:cTn>
                                        <p:tgtEl>
                                          <p:spTgt spid="17"/>
                                        </p:tgtEl>
                                        <p:attrNameLst>
                                          <p:attrName>r</p:attrName>
                                        </p:attrNameLst>
                                      </p:cBhvr>
                                    </p:animRot>
                                    <p:animRot by="1500000">
                                      <p:cBhvr>
                                        <p:cTn id="26" dur="125" fill="hold">
                                          <p:stCondLst>
                                            <p:cond delay="375"/>
                                          </p:stCondLst>
                                        </p:cTn>
                                        <p:tgtEl>
                                          <p:spTgt spid="1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3"/>
                                        </p:tgtEl>
                                        <p:attrNameLst>
                                          <p:attrName>ppt_x</p:attrName>
                                          <p:attrName>ppt_y</p:attrName>
                                        </p:attrNameLst>
                                      </p:cBhvr>
                                    </p:animMotion>
                                    <p:animRot by="1500000">
                                      <p:cBhvr>
                                        <p:cTn id="31" dur="125" fill="hold">
                                          <p:stCondLst>
                                            <p:cond delay="0"/>
                                          </p:stCondLst>
                                        </p:cTn>
                                        <p:tgtEl>
                                          <p:spTgt spid="23"/>
                                        </p:tgtEl>
                                        <p:attrNameLst>
                                          <p:attrName>r</p:attrName>
                                        </p:attrNameLst>
                                      </p:cBhvr>
                                    </p:animRot>
                                    <p:animRot by="-1500000">
                                      <p:cBhvr>
                                        <p:cTn id="32" dur="125" fill="hold">
                                          <p:stCondLst>
                                            <p:cond delay="125"/>
                                          </p:stCondLst>
                                        </p:cTn>
                                        <p:tgtEl>
                                          <p:spTgt spid="23"/>
                                        </p:tgtEl>
                                        <p:attrNameLst>
                                          <p:attrName>r</p:attrName>
                                        </p:attrNameLst>
                                      </p:cBhvr>
                                    </p:animRot>
                                    <p:animRot by="-1500000">
                                      <p:cBhvr>
                                        <p:cTn id="33" dur="125" fill="hold">
                                          <p:stCondLst>
                                            <p:cond delay="250"/>
                                          </p:stCondLst>
                                        </p:cTn>
                                        <p:tgtEl>
                                          <p:spTgt spid="23"/>
                                        </p:tgtEl>
                                        <p:attrNameLst>
                                          <p:attrName>r</p:attrName>
                                        </p:attrNameLst>
                                      </p:cBhvr>
                                    </p:animRot>
                                    <p:animRot by="1500000">
                                      <p:cBhvr>
                                        <p:cTn id="34" dur="125" fill="hold">
                                          <p:stCondLst>
                                            <p:cond delay="375"/>
                                          </p:stCondLst>
                                        </p:cTn>
                                        <p:tgtEl>
                                          <p:spTgt spid="2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5"/>
                                        </p:tgtEl>
                                        <p:attrNameLst>
                                          <p:attrName>ppt_x</p:attrName>
                                          <p:attrName>ppt_y</p:attrName>
                                        </p:attrNameLst>
                                      </p:cBhvr>
                                    </p:animMotion>
                                    <p:animRot by="1500000">
                                      <p:cBhvr>
                                        <p:cTn id="39" dur="125" fill="hold">
                                          <p:stCondLst>
                                            <p:cond delay="0"/>
                                          </p:stCondLst>
                                        </p:cTn>
                                        <p:tgtEl>
                                          <p:spTgt spid="105"/>
                                        </p:tgtEl>
                                        <p:attrNameLst>
                                          <p:attrName>r</p:attrName>
                                        </p:attrNameLst>
                                      </p:cBhvr>
                                    </p:animRot>
                                    <p:animRot by="-1500000">
                                      <p:cBhvr>
                                        <p:cTn id="40" dur="125" fill="hold">
                                          <p:stCondLst>
                                            <p:cond delay="125"/>
                                          </p:stCondLst>
                                        </p:cTn>
                                        <p:tgtEl>
                                          <p:spTgt spid="105"/>
                                        </p:tgtEl>
                                        <p:attrNameLst>
                                          <p:attrName>r</p:attrName>
                                        </p:attrNameLst>
                                      </p:cBhvr>
                                    </p:animRot>
                                    <p:animRot by="-1500000">
                                      <p:cBhvr>
                                        <p:cTn id="41" dur="125" fill="hold">
                                          <p:stCondLst>
                                            <p:cond delay="250"/>
                                          </p:stCondLst>
                                        </p:cTn>
                                        <p:tgtEl>
                                          <p:spTgt spid="105"/>
                                        </p:tgtEl>
                                        <p:attrNameLst>
                                          <p:attrName>r</p:attrName>
                                        </p:attrNameLst>
                                      </p:cBhvr>
                                    </p:animRot>
                                    <p:animRot by="1500000">
                                      <p:cBhvr>
                                        <p:cTn id="42" dur="125" fill="hold">
                                          <p:stCondLst>
                                            <p:cond delay="375"/>
                                          </p:stCondLst>
                                        </p:cTn>
                                        <p:tgtEl>
                                          <p:spTgt spid="10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77"/>
                                        </p:tgtEl>
                                        <p:attrNameLst>
                                          <p:attrName>ppt_x</p:attrName>
                                          <p:attrName>ppt_y</p:attrName>
                                        </p:attrNameLst>
                                      </p:cBhvr>
                                    </p:animMotion>
                                    <p:animRot by="1500000">
                                      <p:cBhvr>
                                        <p:cTn id="47" dur="125" fill="hold">
                                          <p:stCondLst>
                                            <p:cond delay="0"/>
                                          </p:stCondLst>
                                        </p:cTn>
                                        <p:tgtEl>
                                          <p:spTgt spid="77"/>
                                        </p:tgtEl>
                                        <p:attrNameLst>
                                          <p:attrName>r</p:attrName>
                                        </p:attrNameLst>
                                      </p:cBhvr>
                                    </p:animRot>
                                    <p:animRot by="-1500000">
                                      <p:cBhvr>
                                        <p:cTn id="48" dur="125" fill="hold">
                                          <p:stCondLst>
                                            <p:cond delay="125"/>
                                          </p:stCondLst>
                                        </p:cTn>
                                        <p:tgtEl>
                                          <p:spTgt spid="77"/>
                                        </p:tgtEl>
                                        <p:attrNameLst>
                                          <p:attrName>r</p:attrName>
                                        </p:attrNameLst>
                                      </p:cBhvr>
                                    </p:animRot>
                                    <p:animRot by="-1500000">
                                      <p:cBhvr>
                                        <p:cTn id="49" dur="125" fill="hold">
                                          <p:stCondLst>
                                            <p:cond delay="250"/>
                                          </p:stCondLst>
                                        </p:cTn>
                                        <p:tgtEl>
                                          <p:spTgt spid="77"/>
                                        </p:tgtEl>
                                        <p:attrNameLst>
                                          <p:attrName>r</p:attrName>
                                        </p:attrNameLst>
                                      </p:cBhvr>
                                    </p:animRot>
                                    <p:animRot by="1500000">
                                      <p:cBhvr>
                                        <p:cTn id="50" dur="125" fill="hold">
                                          <p:stCondLst>
                                            <p:cond delay="375"/>
                                          </p:stCondLst>
                                        </p:cTn>
                                        <p:tgtEl>
                                          <p:spTgt spid="7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26"/>
                                        </p:tgtEl>
                                        <p:attrNameLst>
                                          <p:attrName>ppt_x</p:attrName>
                                          <p:attrName>ppt_y</p:attrName>
                                        </p:attrNameLst>
                                      </p:cBhvr>
                                    </p:animMotion>
                                    <p:animRot by="1500000">
                                      <p:cBhvr>
                                        <p:cTn id="55" dur="125" fill="hold">
                                          <p:stCondLst>
                                            <p:cond delay="0"/>
                                          </p:stCondLst>
                                        </p:cTn>
                                        <p:tgtEl>
                                          <p:spTgt spid="26"/>
                                        </p:tgtEl>
                                        <p:attrNameLst>
                                          <p:attrName>r</p:attrName>
                                        </p:attrNameLst>
                                      </p:cBhvr>
                                    </p:animRot>
                                    <p:animRot by="-1500000">
                                      <p:cBhvr>
                                        <p:cTn id="56" dur="125" fill="hold">
                                          <p:stCondLst>
                                            <p:cond delay="125"/>
                                          </p:stCondLst>
                                        </p:cTn>
                                        <p:tgtEl>
                                          <p:spTgt spid="26"/>
                                        </p:tgtEl>
                                        <p:attrNameLst>
                                          <p:attrName>r</p:attrName>
                                        </p:attrNameLst>
                                      </p:cBhvr>
                                    </p:animRot>
                                    <p:animRot by="-1500000">
                                      <p:cBhvr>
                                        <p:cTn id="57" dur="125" fill="hold">
                                          <p:stCondLst>
                                            <p:cond delay="250"/>
                                          </p:stCondLst>
                                        </p:cTn>
                                        <p:tgtEl>
                                          <p:spTgt spid="26"/>
                                        </p:tgtEl>
                                        <p:attrNameLst>
                                          <p:attrName>r</p:attrName>
                                        </p:attrNameLst>
                                      </p:cBhvr>
                                    </p:animRot>
                                    <p:animRot by="1500000">
                                      <p:cBhvr>
                                        <p:cTn id="58" dur="125" fill="hold">
                                          <p:stCondLst>
                                            <p:cond delay="375"/>
                                          </p:stCondLst>
                                        </p:cTn>
                                        <p:tgtEl>
                                          <p:spTgt spid="2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56"/>
                                        </p:tgtEl>
                                        <p:attrNameLst>
                                          <p:attrName>ppt_x</p:attrName>
                                          <p:attrName>ppt_y</p:attrName>
                                        </p:attrNameLst>
                                      </p:cBhvr>
                                    </p:animMotion>
                                    <p:animRot by="1500000">
                                      <p:cBhvr>
                                        <p:cTn id="63" dur="125" fill="hold">
                                          <p:stCondLst>
                                            <p:cond delay="0"/>
                                          </p:stCondLst>
                                        </p:cTn>
                                        <p:tgtEl>
                                          <p:spTgt spid="56"/>
                                        </p:tgtEl>
                                        <p:attrNameLst>
                                          <p:attrName>r</p:attrName>
                                        </p:attrNameLst>
                                      </p:cBhvr>
                                    </p:animRot>
                                    <p:animRot by="-1500000">
                                      <p:cBhvr>
                                        <p:cTn id="64" dur="125" fill="hold">
                                          <p:stCondLst>
                                            <p:cond delay="125"/>
                                          </p:stCondLst>
                                        </p:cTn>
                                        <p:tgtEl>
                                          <p:spTgt spid="56"/>
                                        </p:tgtEl>
                                        <p:attrNameLst>
                                          <p:attrName>r</p:attrName>
                                        </p:attrNameLst>
                                      </p:cBhvr>
                                    </p:animRot>
                                    <p:animRot by="-1500000">
                                      <p:cBhvr>
                                        <p:cTn id="65" dur="125" fill="hold">
                                          <p:stCondLst>
                                            <p:cond delay="250"/>
                                          </p:stCondLst>
                                        </p:cTn>
                                        <p:tgtEl>
                                          <p:spTgt spid="56"/>
                                        </p:tgtEl>
                                        <p:attrNameLst>
                                          <p:attrName>r</p:attrName>
                                        </p:attrNameLst>
                                      </p:cBhvr>
                                    </p:animRot>
                                    <p:animRot by="1500000">
                                      <p:cBhvr>
                                        <p:cTn id="66" dur="125" fill="hold">
                                          <p:stCondLst>
                                            <p:cond delay="375"/>
                                          </p:stCondLst>
                                        </p:cTn>
                                        <p:tgtEl>
                                          <p:spTgt spid="56"/>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55"/>
                                        </p:tgtEl>
                                        <p:attrNameLst>
                                          <p:attrName>ppt_x</p:attrName>
                                          <p:attrName>ppt_y</p:attrName>
                                        </p:attrNameLst>
                                      </p:cBhvr>
                                    </p:animMotion>
                                    <p:animRot by="1500000">
                                      <p:cBhvr>
                                        <p:cTn id="71" dur="125" fill="hold">
                                          <p:stCondLst>
                                            <p:cond delay="0"/>
                                          </p:stCondLst>
                                        </p:cTn>
                                        <p:tgtEl>
                                          <p:spTgt spid="55"/>
                                        </p:tgtEl>
                                        <p:attrNameLst>
                                          <p:attrName>r</p:attrName>
                                        </p:attrNameLst>
                                      </p:cBhvr>
                                    </p:animRot>
                                    <p:animRot by="-1500000">
                                      <p:cBhvr>
                                        <p:cTn id="72" dur="125" fill="hold">
                                          <p:stCondLst>
                                            <p:cond delay="125"/>
                                          </p:stCondLst>
                                        </p:cTn>
                                        <p:tgtEl>
                                          <p:spTgt spid="55"/>
                                        </p:tgtEl>
                                        <p:attrNameLst>
                                          <p:attrName>r</p:attrName>
                                        </p:attrNameLst>
                                      </p:cBhvr>
                                    </p:animRot>
                                    <p:animRot by="-1500000">
                                      <p:cBhvr>
                                        <p:cTn id="73" dur="125" fill="hold">
                                          <p:stCondLst>
                                            <p:cond delay="250"/>
                                          </p:stCondLst>
                                        </p:cTn>
                                        <p:tgtEl>
                                          <p:spTgt spid="55"/>
                                        </p:tgtEl>
                                        <p:attrNameLst>
                                          <p:attrName>r</p:attrName>
                                        </p:attrNameLst>
                                      </p:cBhvr>
                                    </p:animRot>
                                    <p:animRot by="1500000">
                                      <p:cBhvr>
                                        <p:cTn id="74" dur="125" fill="hold">
                                          <p:stCondLst>
                                            <p:cond delay="375"/>
                                          </p:stCondLst>
                                        </p:cTn>
                                        <p:tgtEl>
                                          <p:spTgt spid="55"/>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57"/>
                                        </p:tgtEl>
                                        <p:attrNameLst>
                                          <p:attrName>ppt_x</p:attrName>
                                          <p:attrName>ppt_y</p:attrName>
                                        </p:attrNameLst>
                                      </p:cBhvr>
                                    </p:animMotion>
                                    <p:animRot by="1500000">
                                      <p:cBhvr>
                                        <p:cTn id="79" dur="125" fill="hold">
                                          <p:stCondLst>
                                            <p:cond delay="0"/>
                                          </p:stCondLst>
                                        </p:cTn>
                                        <p:tgtEl>
                                          <p:spTgt spid="57"/>
                                        </p:tgtEl>
                                        <p:attrNameLst>
                                          <p:attrName>r</p:attrName>
                                        </p:attrNameLst>
                                      </p:cBhvr>
                                    </p:animRot>
                                    <p:animRot by="-1500000">
                                      <p:cBhvr>
                                        <p:cTn id="80" dur="125" fill="hold">
                                          <p:stCondLst>
                                            <p:cond delay="125"/>
                                          </p:stCondLst>
                                        </p:cTn>
                                        <p:tgtEl>
                                          <p:spTgt spid="57"/>
                                        </p:tgtEl>
                                        <p:attrNameLst>
                                          <p:attrName>r</p:attrName>
                                        </p:attrNameLst>
                                      </p:cBhvr>
                                    </p:animRot>
                                    <p:animRot by="-1500000">
                                      <p:cBhvr>
                                        <p:cTn id="81" dur="125" fill="hold">
                                          <p:stCondLst>
                                            <p:cond delay="250"/>
                                          </p:stCondLst>
                                        </p:cTn>
                                        <p:tgtEl>
                                          <p:spTgt spid="57"/>
                                        </p:tgtEl>
                                        <p:attrNameLst>
                                          <p:attrName>r</p:attrName>
                                        </p:attrNameLst>
                                      </p:cBhvr>
                                    </p:animRot>
                                    <p:animRot by="1500000">
                                      <p:cBhvr>
                                        <p:cTn id="82" dur="125" fill="hold">
                                          <p:stCondLst>
                                            <p:cond delay="375"/>
                                          </p:stCondLst>
                                        </p:cTn>
                                        <p:tgtEl>
                                          <p:spTgt spid="57"/>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34" presetClass="emph" presetSubtype="0" fill="hold" grpId="0" nodeType="clickEffect">
                                  <p:stCondLst>
                                    <p:cond delay="0"/>
                                  </p:stCondLst>
                                  <p:iterate type="lt">
                                    <p:tmPct val="10000"/>
                                  </p:iterate>
                                  <p:childTnLst>
                                    <p:animMotion origin="layout" path="M 0.0 0.0 L 0.0 -0.07213" pathEditMode="relative" ptsTypes="">
                                      <p:cBhvr>
                                        <p:cTn id="86" dur="250" accel="50000" decel="50000" autoRev="1" fill="hold">
                                          <p:stCondLst>
                                            <p:cond delay="0"/>
                                          </p:stCondLst>
                                        </p:cTn>
                                        <p:tgtEl>
                                          <p:spTgt spid="58"/>
                                        </p:tgtEl>
                                        <p:attrNameLst>
                                          <p:attrName>ppt_x</p:attrName>
                                          <p:attrName>ppt_y</p:attrName>
                                        </p:attrNameLst>
                                      </p:cBhvr>
                                    </p:animMotion>
                                    <p:animRot by="1500000">
                                      <p:cBhvr>
                                        <p:cTn id="87" dur="125" fill="hold">
                                          <p:stCondLst>
                                            <p:cond delay="0"/>
                                          </p:stCondLst>
                                        </p:cTn>
                                        <p:tgtEl>
                                          <p:spTgt spid="58"/>
                                        </p:tgtEl>
                                        <p:attrNameLst>
                                          <p:attrName>r</p:attrName>
                                        </p:attrNameLst>
                                      </p:cBhvr>
                                    </p:animRot>
                                    <p:animRot by="-1500000">
                                      <p:cBhvr>
                                        <p:cTn id="88" dur="125" fill="hold">
                                          <p:stCondLst>
                                            <p:cond delay="125"/>
                                          </p:stCondLst>
                                        </p:cTn>
                                        <p:tgtEl>
                                          <p:spTgt spid="58"/>
                                        </p:tgtEl>
                                        <p:attrNameLst>
                                          <p:attrName>r</p:attrName>
                                        </p:attrNameLst>
                                      </p:cBhvr>
                                    </p:animRot>
                                    <p:animRot by="-1500000">
                                      <p:cBhvr>
                                        <p:cTn id="89" dur="125" fill="hold">
                                          <p:stCondLst>
                                            <p:cond delay="250"/>
                                          </p:stCondLst>
                                        </p:cTn>
                                        <p:tgtEl>
                                          <p:spTgt spid="58"/>
                                        </p:tgtEl>
                                        <p:attrNameLst>
                                          <p:attrName>r</p:attrName>
                                        </p:attrNameLst>
                                      </p:cBhvr>
                                    </p:animRot>
                                    <p:animRot by="1500000">
                                      <p:cBhvr>
                                        <p:cTn id="90" dur="125" fill="hold">
                                          <p:stCondLst>
                                            <p:cond delay="375"/>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P spid="24" grpId="0" animBg="1"/>
      <p:bldP spid="26" grpId="0" animBg="1"/>
      <p:bldP spid="55" grpId="0" animBg="1"/>
      <p:bldP spid="56" grpId="0" animBg="1"/>
      <p:bldP spid="57" grpId="0" animBg="1"/>
      <p:bldP spid="58" grpId="0" animBg="1"/>
      <p:bldP spid="77" grpId="0" animBg="1"/>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25"/>
          </p:nvPr>
        </p:nvSpPr>
        <p:spPr>
          <a:xfrm>
            <a:off x="6439166" y="950073"/>
            <a:ext cx="5752834" cy="3078023"/>
          </a:xfrm>
        </p:spPr>
        <p:txBody>
          <a:bodyPr>
            <a:normAutofit/>
          </a:bodyPr>
          <a:lstStyle/>
          <a:p>
            <a:pPr lvl="2">
              <a:spcBef>
                <a:spcPts val="1000"/>
              </a:spcBef>
              <a:spcAft>
                <a:spcPts val="1000"/>
              </a:spcAft>
            </a:pPr>
            <a:r>
              <a:rPr lang="en-US" altLang="zh-Hans" sz="2200" dirty="0"/>
              <a:t>Software Engineer at Intuit (Small Business Group)</a:t>
            </a:r>
            <a:r>
              <a:rPr lang="zh-Hans" altLang="en-US" sz="2200" dirty="0"/>
              <a:t> </a:t>
            </a:r>
            <a:r>
              <a:rPr lang="en-US" altLang="zh-Hans" sz="2200" dirty="0"/>
              <a:t>since</a:t>
            </a:r>
            <a:r>
              <a:rPr lang="zh-Hans" altLang="en-US" sz="2200" dirty="0"/>
              <a:t> </a:t>
            </a:r>
            <a:r>
              <a:rPr lang="en-US" altLang="zh-Hans" sz="2200" dirty="0"/>
              <a:t>Jan.</a:t>
            </a:r>
            <a:r>
              <a:rPr lang="zh-Hans" altLang="en-US" sz="2200" dirty="0"/>
              <a:t> </a:t>
            </a:r>
            <a:r>
              <a:rPr lang="en-US" altLang="zh-Hans" sz="2200" dirty="0"/>
              <a:t>2017</a:t>
            </a:r>
          </a:p>
          <a:p>
            <a:pPr lvl="2">
              <a:spcBef>
                <a:spcPts val="1000"/>
              </a:spcBef>
              <a:spcAft>
                <a:spcPts val="1000"/>
              </a:spcAft>
            </a:pPr>
            <a:r>
              <a:rPr lang="en-US" altLang="zh-Hans" sz="2200" dirty="0"/>
              <a:t>M.S.</a:t>
            </a:r>
            <a:r>
              <a:rPr lang="zh-Hans" altLang="en-US" sz="2200" dirty="0"/>
              <a:t> </a:t>
            </a:r>
            <a:r>
              <a:rPr lang="en-US" altLang="zh-Hans" sz="2200" dirty="0"/>
              <a:t>in</a:t>
            </a:r>
            <a:r>
              <a:rPr lang="zh-Hans" altLang="en-US" sz="2200" dirty="0"/>
              <a:t> </a:t>
            </a:r>
            <a:r>
              <a:rPr lang="en-US" altLang="zh-Hans" sz="2200" dirty="0"/>
              <a:t>Biomedical</a:t>
            </a:r>
            <a:r>
              <a:rPr lang="zh-Hans" altLang="en-US" sz="2200" dirty="0"/>
              <a:t> </a:t>
            </a:r>
            <a:r>
              <a:rPr lang="en-US" altLang="zh-Hans" sz="2200" dirty="0"/>
              <a:t>Engineering</a:t>
            </a:r>
            <a:r>
              <a:rPr lang="zh-Hans" altLang="en-US" sz="2200" dirty="0"/>
              <a:t> </a:t>
            </a:r>
            <a:r>
              <a:rPr lang="en-US" altLang="zh-Hans" sz="2200" dirty="0"/>
              <a:t>from</a:t>
            </a:r>
            <a:r>
              <a:rPr lang="zh-Hans" altLang="en-US" sz="2200" dirty="0"/>
              <a:t> </a:t>
            </a:r>
            <a:r>
              <a:rPr lang="en-US" altLang="zh-Hans" sz="2200" dirty="0"/>
              <a:t>University</a:t>
            </a:r>
            <a:r>
              <a:rPr lang="zh-Hans" altLang="en-US" sz="2200" dirty="0"/>
              <a:t> </a:t>
            </a:r>
            <a:r>
              <a:rPr lang="en-US" altLang="zh-Hans" sz="2200" dirty="0"/>
              <a:t>of</a:t>
            </a:r>
            <a:r>
              <a:rPr lang="zh-Hans" altLang="en-US" sz="2200" dirty="0"/>
              <a:t> </a:t>
            </a:r>
            <a:r>
              <a:rPr lang="en-US" altLang="zh-Hans" sz="2200" dirty="0"/>
              <a:t>Southern</a:t>
            </a:r>
            <a:r>
              <a:rPr lang="zh-Hans" altLang="en-US" sz="2200" dirty="0"/>
              <a:t> </a:t>
            </a:r>
            <a:r>
              <a:rPr lang="en-US" altLang="zh-Hans" sz="2200" dirty="0"/>
              <a:t>California(USC),</a:t>
            </a:r>
            <a:r>
              <a:rPr lang="zh-Hans" altLang="en-US" sz="2200" dirty="0"/>
              <a:t> </a:t>
            </a:r>
            <a:r>
              <a:rPr lang="en-US" altLang="zh-Hans" sz="2200" dirty="0"/>
              <a:t>Los</a:t>
            </a:r>
            <a:r>
              <a:rPr lang="zh-Hans" altLang="en-US" sz="2200" dirty="0"/>
              <a:t> </a:t>
            </a:r>
            <a:r>
              <a:rPr lang="en-US" altLang="zh-Hans" sz="2200" dirty="0"/>
              <a:t>Angeles</a:t>
            </a:r>
            <a:r>
              <a:rPr lang="zh-Hans" altLang="en-US" sz="2200" dirty="0"/>
              <a:t> </a:t>
            </a:r>
            <a:r>
              <a:rPr lang="en-US" altLang="zh-Hans" sz="2200" dirty="0"/>
              <a:t>(Dec.</a:t>
            </a:r>
            <a:r>
              <a:rPr lang="zh-Hans" altLang="en-US" sz="2200" dirty="0"/>
              <a:t> </a:t>
            </a:r>
            <a:r>
              <a:rPr lang="en-US" altLang="zh-Hans" sz="2200" dirty="0"/>
              <a:t>2016)</a:t>
            </a:r>
          </a:p>
          <a:p>
            <a:pPr lvl="2">
              <a:spcBef>
                <a:spcPts val="1000"/>
              </a:spcBef>
              <a:spcAft>
                <a:spcPts val="1000"/>
              </a:spcAft>
            </a:pPr>
            <a:r>
              <a:rPr lang="en-US" altLang="zh-Hans" sz="2200" dirty="0">
                <a:solidFill>
                  <a:srgbClr val="000000"/>
                </a:solidFill>
              </a:rPr>
              <a:t>S</a:t>
            </a:r>
            <a:r>
              <a:rPr lang="en-US" sz="2200" dirty="0">
                <a:solidFill>
                  <a:srgbClr val="000000"/>
                </a:solidFill>
              </a:rPr>
              <a:t>elf-taught, self-motivated</a:t>
            </a:r>
            <a:r>
              <a:rPr lang="zh-Hans" altLang="en-US" sz="2200" dirty="0">
                <a:solidFill>
                  <a:srgbClr val="000000"/>
                </a:solidFill>
              </a:rPr>
              <a:t> </a:t>
            </a:r>
            <a:r>
              <a:rPr lang="en-US" altLang="zh-Hans" sz="2200" dirty="0">
                <a:solidFill>
                  <a:srgbClr val="000000"/>
                </a:solidFill>
              </a:rPr>
              <a:t>programmer</a:t>
            </a:r>
            <a:endParaRPr lang="en-US" altLang="zh-Hans" sz="2200" dirty="0"/>
          </a:p>
        </p:txBody>
      </p:sp>
      <p:sp>
        <p:nvSpPr>
          <p:cNvPr id="10" name="Title 9"/>
          <p:cNvSpPr>
            <a:spLocks noGrp="1"/>
          </p:cNvSpPr>
          <p:nvPr>
            <p:ph type="title"/>
          </p:nvPr>
        </p:nvSpPr>
        <p:spPr/>
        <p:txBody>
          <a:bodyPr/>
          <a:lstStyle/>
          <a:p>
            <a:r>
              <a:rPr lang="en-US" altLang="zh-Hans" sz="3600" dirty="0"/>
              <a:t>ABOUT</a:t>
            </a:r>
            <a:r>
              <a:rPr lang="zh-Hans" altLang="en-US" sz="3600" dirty="0"/>
              <a:t> </a:t>
            </a:r>
            <a:r>
              <a:rPr lang="en-US" altLang="zh-Hans" sz="3600" dirty="0"/>
              <a:t>ME</a:t>
            </a:r>
            <a:endParaRPr lang="en-US" sz="3600" dirty="0"/>
          </a:p>
        </p:txBody>
      </p:sp>
      <p:pic>
        <p:nvPicPr>
          <p:cNvPr id="6" name="Content Placeholder 5">
            <a:extLst>
              <a:ext uri="{FF2B5EF4-FFF2-40B4-BE49-F238E27FC236}">
                <a16:creationId xmlns:a16="http://schemas.microsoft.com/office/drawing/2014/main" id="{ACF370CE-E317-C948-A20F-71359A16CD15}"/>
              </a:ext>
            </a:extLst>
          </p:cNvPr>
          <p:cNvPicPr>
            <a:picLocks noGrp="1" noChangeAspect="1"/>
          </p:cNvPicPr>
          <p:nvPr>
            <p:ph sz="quarter" idx="26"/>
          </p:nvPr>
        </p:nvPicPr>
        <p:blipFill>
          <a:blip r:embed="rId3"/>
          <a:stretch>
            <a:fillRect/>
          </a:stretch>
        </p:blipFill>
        <p:spPr>
          <a:xfrm>
            <a:off x="0" y="950073"/>
            <a:ext cx="6239086" cy="5165719"/>
          </a:xfrm>
        </p:spPr>
      </p:pic>
      <p:sp>
        <p:nvSpPr>
          <p:cNvPr id="11" name="Text Placeholder 6">
            <a:extLst>
              <a:ext uri="{FF2B5EF4-FFF2-40B4-BE49-F238E27FC236}">
                <a16:creationId xmlns:a16="http://schemas.microsoft.com/office/drawing/2014/main" id="{82C8A42C-8B4D-2947-B82E-1151C13FA37D}"/>
              </a:ext>
            </a:extLst>
          </p:cNvPr>
          <p:cNvSpPr txBox="1">
            <a:spLocks/>
          </p:cNvSpPr>
          <p:nvPr/>
        </p:nvSpPr>
        <p:spPr>
          <a:xfrm>
            <a:off x="6439166" y="4028096"/>
            <a:ext cx="5952914" cy="2520092"/>
          </a:xfrm>
          <a:prstGeom prst="rect">
            <a:avLst/>
          </a:prstGeom>
        </p:spPr>
        <p:txBody>
          <a:bodyPr vert="horz" lIns="91424" tIns="45711" rIns="91424" bIns="45711" rtlCol="0" anchor="t" anchorCtr="0">
            <a:noAutofit/>
          </a:bodyPr>
          <a:lstStyle>
            <a:lvl1pPr marL="0" indent="0" algn="l" defTabSz="457039" rtl="0" eaLnBrk="1" latinLnBrk="0" hangingPunct="1">
              <a:lnSpc>
                <a:spcPct val="95000"/>
              </a:lnSpc>
              <a:spcBef>
                <a:spcPts val="1800"/>
              </a:spcBef>
              <a:buFontTx/>
              <a:buNone/>
              <a:defRPr sz="2200" b="0" i="0" kern="1200" cap="none" spc="-31" baseline="0">
                <a:solidFill>
                  <a:schemeClr val="tx1"/>
                </a:solidFill>
                <a:latin typeface="+mn-lt"/>
                <a:ea typeface="+mn-ea"/>
                <a:cs typeface="Avenir Next Demi Bold"/>
              </a:defRPr>
            </a:lvl1pPr>
            <a:lvl2pPr marL="457015" indent="0" algn="l" defTabSz="457039" rtl="0" eaLnBrk="1" latinLnBrk="0" hangingPunct="1">
              <a:lnSpc>
                <a:spcPct val="95000"/>
              </a:lnSpc>
              <a:spcBef>
                <a:spcPts val="400"/>
              </a:spcBef>
              <a:spcAft>
                <a:spcPts val="400"/>
              </a:spcAft>
              <a:buClrTx/>
              <a:buSzPct val="90000"/>
              <a:buFontTx/>
              <a:buNone/>
              <a:defRPr sz="1500" kern="1200" spc="0" baseline="0">
                <a:solidFill>
                  <a:schemeClr val="bg1"/>
                </a:solidFill>
                <a:latin typeface="+mn-lt"/>
                <a:ea typeface="+mn-ea"/>
                <a:cs typeface="+mn-cs"/>
              </a:defRPr>
            </a:lvl2pPr>
            <a:lvl3pPr marL="914033" indent="0" algn="l" defTabSz="457039" rtl="0" eaLnBrk="1" latinLnBrk="0" hangingPunct="1">
              <a:lnSpc>
                <a:spcPct val="95000"/>
              </a:lnSpc>
              <a:spcBef>
                <a:spcPts val="400"/>
              </a:spcBef>
              <a:spcAft>
                <a:spcPts val="400"/>
              </a:spcAft>
              <a:buClrTx/>
              <a:buSzPct val="90000"/>
              <a:buFontTx/>
              <a:buNone/>
              <a:defRPr sz="1500" i="0" kern="1200" spc="0" baseline="0">
                <a:solidFill>
                  <a:schemeClr val="bg1"/>
                </a:solidFill>
                <a:latin typeface="+mn-lt"/>
                <a:ea typeface="+mn-ea"/>
                <a:cs typeface="+mn-cs"/>
              </a:defRPr>
            </a:lvl3pPr>
            <a:lvl4pPr marL="1371048" indent="0" algn="l" defTabSz="457039" rtl="0" eaLnBrk="1" latinLnBrk="0" hangingPunct="1">
              <a:lnSpc>
                <a:spcPct val="95000"/>
              </a:lnSpc>
              <a:spcBef>
                <a:spcPts val="400"/>
              </a:spcBef>
              <a:spcAft>
                <a:spcPts val="400"/>
              </a:spcAft>
              <a:buClrTx/>
              <a:buSzPct val="100000"/>
              <a:buFontTx/>
              <a:buNone/>
              <a:defRPr sz="1500" b="0" i="0" kern="1200" spc="0">
                <a:solidFill>
                  <a:schemeClr val="bg1"/>
                </a:solidFill>
                <a:latin typeface="+mn-lt"/>
                <a:ea typeface="+mn-ea"/>
                <a:cs typeface="+mn-cs"/>
              </a:defRPr>
            </a:lvl4pPr>
            <a:lvl5pPr marL="1828061" indent="0" algn="l" defTabSz="457039" rtl="0" eaLnBrk="1" latinLnBrk="0" hangingPunct="1">
              <a:lnSpc>
                <a:spcPct val="95000"/>
              </a:lnSpc>
              <a:spcBef>
                <a:spcPts val="400"/>
              </a:spcBef>
              <a:spcAft>
                <a:spcPts val="400"/>
              </a:spcAft>
              <a:buClr>
                <a:schemeClr val="tx1"/>
              </a:buClr>
              <a:buSzPct val="90000"/>
              <a:buFontTx/>
              <a:buNone/>
              <a:defRPr sz="1500" kern="1200" spc="0" baseline="0">
                <a:solidFill>
                  <a:schemeClr val="bg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r>
              <a:rPr lang="en-US" altLang="zh-CN" b="1" dirty="0">
                <a:solidFill>
                  <a:schemeClr val="accent1">
                    <a:lumMod val="75000"/>
                  </a:schemeClr>
                </a:solidFill>
              </a:rPr>
              <a:t>Email</a:t>
            </a:r>
            <a:r>
              <a:rPr lang="en-US" altLang="zh-CN" dirty="0"/>
              <a:t>:</a:t>
            </a:r>
            <a:r>
              <a:rPr lang="zh-CN" altLang="en-US" dirty="0"/>
              <a:t> </a:t>
            </a:r>
            <a:r>
              <a:rPr lang="en-US" altLang="zh-Hans" u="sng" dirty="0"/>
              <a:t>xinweiwang3@gmail.com</a:t>
            </a:r>
          </a:p>
          <a:p>
            <a:r>
              <a:rPr lang="en-US" altLang="zh-CN" b="1" dirty="0">
                <a:solidFill>
                  <a:schemeClr val="accent1">
                    <a:lumMod val="75000"/>
                  </a:schemeClr>
                </a:solidFill>
              </a:rPr>
              <a:t>Twitter</a:t>
            </a:r>
            <a:r>
              <a:rPr lang="en-US" altLang="zh-CN" dirty="0"/>
              <a:t>:</a:t>
            </a:r>
            <a:r>
              <a:rPr lang="zh-CN" altLang="en-US" dirty="0"/>
              <a:t> </a:t>
            </a:r>
            <a:r>
              <a:rPr lang="en-US" altLang="zh-CN" sz="2800" dirty="0"/>
              <a:t>@</a:t>
            </a:r>
            <a:r>
              <a:rPr lang="en-US" altLang="zh-CN" dirty="0" err="1"/>
              <a:t>Hope</a:t>
            </a:r>
            <a:r>
              <a:rPr lang="en-US" altLang="zh-Hans" dirty="0" err="1"/>
              <a:t>Xinwei</a:t>
            </a:r>
            <a:endParaRPr lang="en-US" altLang="zh-CN" u="sng" dirty="0"/>
          </a:p>
          <a:p>
            <a:r>
              <a:rPr lang="en-US" altLang="zh-Hans" b="1" dirty="0" err="1">
                <a:solidFill>
                  <a:schemeClr val="accent1">
                    <a:lumMod val="75000"/>
                  </a:schemeClr>
                </a:solidFill>
              </a:rPr>
              <a:t>Linkedin</a:t>
            </a:r>
            <a:r>
              <a:rPr lang="en-US" altLang="zh-CN" dirty="0"/>
              <a:t>:</a:t>
            </a:r>
            <a:r>
              <a:rPr lang="zh-Hans" altLang="en-US" dirty="0"/>
              <a:t> </a:t>
            </a:r>
            <a:r>
              <a:rPr lang="en-US" altLang="zh-Hans" dirty="0"/>
              <a:t>Hope(</a:t>
            </a:r>
            <a:r>
              <a:rPr lang="en-US" altLang="zh-Hans" dirty="0" err="1"/>
              <a:t>Xinwei</a:t>
            </a:r>
            <a:r>
              <a:rPr lang="en-US" altLang="zh-Hans" dirty="0"/>
              <a:t>)</a:t>
            </a:r>
            <a:r>
              <a:rPr lang="zh-Hans" altLang="en-US" dirty="0"/>
              <a:t> </a:t>
            </a:r>
            <a:r>
              <a:rPr lang="en-US" altLang="zh-Hans" dirty="0"/>
              <a:t>Wang</a:t>
            </a:r>
            <a:r>
              <a:rPr lang="zh-Hans" altLang="en-US" dirty="0"/>
              <a:t> </a:t>
            </a:r>
            <a:r>
              <a:rPr lang="en-US" altLang="zh-CN" sz="2000" dirty="0">
                <a:hlinkClick r:id="rId4"/>
              </a:rPr>
              <a:t>https://www.linkedin.com/in/xinweiwanglinkedin</a:t>
            </a:r>
            <a:r>
              <a:rPr lang="en-US" altLang="zh-CN" dirty="0">
                <a:hlinkClick r:id="rId4"/>
              </a:rPr>
              <a:t>/</a:t>
            </a:r>
            <a:endParaRPr lang="en-US" altLang="zh-CN" dirty="0"/>
          </a:p>
        </p:txBody>
      </p:sp>
    </p:spTree>
    <p:extLst>
      <p:ext uri="{BB962C8B-B14F-4D97-AF65-F5344CB8AC3E}">
        <p14:creationId xmlns:p14="http://schemas.microsoft.com/office/powerpoint/2010/main" val="104698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189571" y="2653757"/>
            <a:ext cx="12002429" cy="2992345"/>
          </a:xfrm>
          <a:prstGeom prst="rect">
            <a:avLst/>
          </a:prstGeom>
        </p:spPr>
        <p:txBody>
          <a:bodyPr vert="horz" lIns="91424" tIns="45711" rIns="91424" bIns="45711" rtlCol="0">
            <a:normAutofit fontScale="92500"/>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Developed in notebooks</a:t>
            </a:r>
          </a:p>
          <a:p>
            <a:pPr lvl="1"/>
            <a:endParaRPr lang="en-US" altLang="zh-Hans" sz="3200" dirty="0"/>
          </a:p>
          <a:p>
            <a:pPr marL="571500" lvl="1" indent="-571500">
              <a:buFont typeface="Wingdings" pitchFamily="2" charset="2"/>
              <a:buChar char="§"/>
            </a:pPr>
            <a:r>
              <a:rPr lang="en-US" altLang="zh-Hans" sz="3200" dirty="0"/>
              <a:t>Multiple versions</a:t>
            </a:r>
          </a:p>
          <a:p>
            <a:pPr marL="571500" lvl="1" indent="-571500">
              <a:buFont typeface="Wingdings" pitchFamily="2" charset="2"/>
              <a:buChar char="§"/>
            </a:pPr>
            <a:endParaRPr lang="en-US" altLang="zh-Hans" sz="3200" dirty="0"/>
          </a:p>
          <a:p>
            <a:pPr marL="571500" lvl="1" indent="-571500">
              <a:buFont typeface="Wingdings" pitchFamily="2" charset="2"/>
              <a:buChar char="§"/>
            </a:pPr>
            <a:r>
              <a:rPr lang="en-US" altLang="zh-Hans" sz="3200" dirty="0"/>
              <a:t>Each</a:t>
            </a:r>
            <a:r>
              <a:rPr lang="zh-Hans" altLang="en-US" sz="3200" dirty="0"/>
              <a:t> </a:t>
            </a:r>
            <a:r>
              <a:rPr lang="en-US" altLang="zh-Hans" sz="3200" dirty="0"/>
              <a:t>version</a:t>
            </a:r>
            <a:r>
              <a:rPr lang="zh-Hans" altLang="en-US" sz="3200" dirty="0"/>
              <a:t> </a:t>
            </a:r>
            <a:r>
              <a:rPr lang="en-US" altLang="zh-Hans" sz="3200" dirty="0"/>
              <a:t>associate with an</a:t>
            </a:r>
            <a:r>
              <a:rPr lang="zh-Hans" altLang="en-US" sz="3200" dirty="0"/>
              <a:t> </a:t>
            </a:r>
            <a:r>
              <a:rPr lang="en-US" altLang="zh-Hans" sz="3200" dirty="0"/>
              <a:t>externalized environment artifact </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253610"/>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Model Code </a:t>
            </a:r>
          </a:p>
          <a:p>
            <a:pPr lvl="1"/>
            <a:endParaRPr lang="en-US" altLang="zh-Hans" b="1" dirty="0"/>
          </a:p>
        </p:txBody>
      </p:sp>
      <p:sp>
        <p:nvSpPr>
          <p:cNvPr id="7" name="Action Button: Back or Previous 6">
            <a:hlinkClick r:id="rId3" action="ppaction://hlinksldjump" highlightClick="1"/>
            <a:extLst>
              <a:ext uri="{FF2B5EF4-FFF2-40B4-BE49-F238E27FC236}">
                <a16:creationId xmlns:a16="http://schemas.microsoft.com/office/drawing/2014/main" id="{3FDAE92A-5284-4C4A-B8B7-69B74FB70FAE}"/>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62323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757921"/>
            <a:ext cx="11414424" cy="2839690"/>
          </a:xfrm>
          <a:prstGeom prst="rect">
            <a:avLst/>
          </a:prstGeom>
        </p:spPr>
        <p:txBody>
          <a:bodyPr vert="horz" lIns="91424" tIns="45711" rIns="91424" bIns="45711" rtlCol="0">
            <a:normAutofit fontScale="85000" lnSpcReduction="10000"/>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Environment</a:t>
            </a:r>
            <a:r>
              <a:rPr lang="zh-Hans" altLang="en-US" sz="3200" dirty="0"/>
              <a:t> </a:t>
            </a:r>
            <a:r>
              <a:rPr lang="en-US" altLang="zh-Hans" sz="3200" dirty="0"/>
              <a:t>must</a:t>
            </a:r>
            <a:r>
              <a:rPr lang="zh-Hans" altLang="en-US" sz="3200" dirty="0"/>
              <a:t> </a:t>
            </a:r>
            <a:r>
              <a:rPr lang="en-US" altLang="zh-Hans" sz="3200" dirty="0"/>
              <a:t>be</a:t>
            </a:r>
            <a:r>
              <a:rPr lang="zh-Hans" altLang="en-US" sz="3200" dirty="0"/>
              <a:t> </a:t>
            </a:r>
            <a:r>
              <a:rPr lang="en-US" altLang="zh-Hans" sz="3200" dirty="0"/>
              <a:t>consistent</a:t>
            </a:r>
            <a:r>
              <a:rPr lang="zh-Hans" altLang="en-US" sz="3200" dirty="0"/>
              <a:t> </a:t>
            </a:r>
            <a:r>
              <a:rPr lang="en-US" altLang="zh-Hans" sz="3200" dirty="0"/>
              <a:t>for</a:t>
            </a:r>
            <a:r>
              <a:rPr lang="zh-Hans" altLang="en-US" sz="3200" dirty="0"/>
              <a:t> </a:t>
            </a:r>
            <a:r>
              <a:rPr lang="en-US" altLang="zh-Hans" sz="3200" dirty="0"/>
              <a:t>development, training, scoring</a:t>
            </a:r>
          </a:p>
          <a:p>
            <a:pPr marL="571500" lvl="1" indent="-571500">
              <a:buFont typeface="Wingdings" pitchFamily="2" charset="2"/>
              <a:buChar char="§"/>
            </a:pPr>
            <a:endParaRPr lang="en-US" altLang="zh-Hans" sz="3200" dirty="0"/>
          </a:p>
          <a:p>
            <a:pPr marL="571500" lvl="1" indent="-571500">
              <a:buFont typeface="Wingdings" pitchFamily="2" charset="2"/>
              <a:buChar char="§"/>
            </a:pPr>
            <a:r>
              <a:rPr lang="en-US" altLang="zh-Hans" sz="3200" dirty="0"/>
              <a:t>Externalized</a:t>
            </a:r>
            <a:r>
              <a:rPr lang="zh-Hans" altLang="en-US" sz="3200" dirty="0"/>
              <a:t> </a:t>
            </a:r>
            <a:r>
              <a:rPr lang="en-US" altLang="zh-Hans" sz="3200" dirty="0"/>
              <a:t>as</a:t>
            </a:r>
            <a:r>
              <a:rPr lang="zh-Hans" altLang="en-US" sz="3200" dirty="0"/>
              <a:t> </a:t>
            </a:r>
            <a:r>
              <a:rPr lang="en-US" altLang="zh-Hans" sz="3200" dirty="0"/>
              <a:t>metadata</a:t>
            </a:r>
          </a:p>
          <a:p>
            <a:pPr marL="571500" lvl="1" indent="-571500">
              <a:buFont typeface="Wingdings" pitchFamily="2" charset="2"/>
              <a:buChar char="§"/>
            </a:pPr>
            <a:endParaRPr lang="en-US" altLang="zh-Hans" sz="3200" dirty="0"/>
          </a:p>
          <a:p>
            <a:pPr marL="571500" lvl="1" indent="-571500">
              <a:buFont typeface="Wingdings" pitchFamily="2" charset="2"/>
              <a:buChar char="§"/>
            </a:pPr>
            <a:r>
              <a:rPr lang="en-US" altLang="zh-Hans" sz="3200" dirty="0"/>
              <a:t>Model/Execution</a:t>
            </a:r>
            <a:r>
              <a:rPr lang="zh-Hans" altLang="en-US" sz="3200" dirty="0"/>
              <a:t> </a:t>
            </a:r>
            <a:r>
              <a:rPr lang="en-US" altLang="zh-Hans" sz="3200" dirty="0"/>
              <a:t>environments</a:t>
            </a:r>
            <a:r>
              <a:rPr lang="zh-Hans" altLang="en-US" sz="3200" dirty="0"/>
              <a:t> </a:t>
            </a:r>
            <a:r>
              <a:rPr lang="en-US" altLang="zh-Hans" sz="3200" dirty="0"/>
              <a:t>constructed</a:t>
            </a:r>
            <a:r>
              <a:rPr lang="zh-Hans" altLang="en-US" sz="3200" dirty="0"/>
              <a:t> </a:t>
            </a:r>
            <a:r>
              <a:rPr lang="en-US" altLang="zh-Hans" sz="3200" dirty="0"/>
              <a:t>from</a:t>
            </a:r>
            <a:r>
              <a:rPr lang="zh-Hans" altLang="en-US" sz="3200" dirty="0"/>
              <a:t> </a:t>
            </a:r>
            <a:r>
              <a:rPr lang="en-US" altLang="zh-Hans" sz="3200" dirty="0"/>
              <a:t>metadata</a:t>
            </a:r>
            <a:r>
              <a:rPr lang="zh-Hans" altLang="en-US" sz="3200" dirty="0"/>
              <a:t> </a:t>
            </a:r>
            <a:r>
              <a:rPr lang="en-US" altLang="zh-Hans" sz="3200" dirty="0"/>
              <a:t>and</a:t>
            </a:r>
            <a:r>
              <a:rPr lang="zh-Hans" altLang="en-US" sz="3200" dirty="0"/>
              <a:t> </a:t>
            </a:r>
            <a:r>
              <a:rPr lang="en-US" altLang="zh-Hans" sz="3200" dirty="0"/>
              <a:t>deployed</a:t>
            </a:r>
            <a:r>
              <a:rPr lang="zh-Hans" altLang="en-US" sz="3200" dirty="0"/>
              <a:t> </a:t>
            </a:r>
            <a:r>
              <a:rPr lang="en-US" altLang="zh-Hans" sz="3200" dirty="0"/>
              <a:t>into</a:t>
            </a:r>
            <a:r>
              <a:rPr lang="zh-Hans" altLang="en-US" sz="3200" dirty="0"/>
              <a:t> </a:t>
            </a:r>
            <a:r>
              <a:rPr lang="en-US" altLang="zh-Hans" sz="3200" dirty="0"/>
              <a:t>containers</a:t>
            </a:r>
            <a:r>
              <a:rPr lang="zh-Hans" altLang="en-US" sz="3200" dirty="0"/>
              <a:t> </a:t>
            </a:r>
            <a:r>
              <a:rPr lang="en-US" altLang="zh-Hans" sz="3200" dirty="0"/>
              <a:t>(Docker,</a:t>
            </a:r>
            <a:r>
              <a:rPr lang="zh-Hans" altLang="en-US" sz="3200" dirty="0"/>
              <a:t> </a:t>
            </a:r>
            <a:r>
              <a:rPr lang="en-US" altLang="zh-Hans" sz="3200" dirty="0"/>
              <a:t>Yarn,</a:t>
            </a:r>
            <a:r>
              <a:rPr lang="zh-Hans" altLang="en-US" sz="3200" dirty="0"/>
              <a:t> </a:t>
            </a:r>
            <a:r>
              <a:rPr lang="en-US" altLang="zh-Hans" sz="3200" dirty="0" err="1"/>
              <a:t>Conda</a:t>
            </a:r>
            <a:r>
              <a:rPr lang="en-US" altLang="zh-Hans" sz="3200" dirty="0"/>
              <a:t>,</a:t>
            </a:r>
            <a:r>
              <a:rPr lang="zh-Hans" altLang="en-US" sz="3200" dirty="0"/>
              <a:t> </a:t>
            </a:r>
            <a:r>
              <a:rPr lang="en-US" altLang="zh-Hans" sz="3200" dirty="0"/>
              <a:t>etc.)</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472242"/>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Environment Artifacts</a:t>
            </a:r>
          </a:p>
        </p:txBody>
      </p:sp>
      <p:sp>
        <p:nvSpPr>
          <p:cNvPr id="8" name="Action Button: Back or Previous 7">
            <a:hlinkClick r:id="rId3" action="ppaction://hlinksldjump" highlightClick="1"/>
            <a:extLst>
              <a:ext uri="{FF2B5EF4-FFF2-40B4-BE49-F238E27FC236}">
                <a16:creationId xmlns:a16="http://schemas.microsoft.com/office/drawing/2014/main" id="{45B52D81-8FA1-FA4C-978A-832B16EC7098}"/>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90011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7" name="Action Button: Back or Previous 6">
            <a:hlinkClick r:id="rId3" action="ppaction://hlinksldjump" highlightClick="1"/>
            <a:extLst>
              <a:ext uri="{FF2B5EF4-FFF2-40B4-BE49-F238E27FC236}">
                <a16:creationId xmlns:a16="http://schemas.microsoft.com/office/drawing/2014/main" id="{6894B194-1263-3745-9E0B-063B51FA8BC4}"/>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CCC9B3E-9AED-9647-A9BB-195F62C8D631}"/>
              </a:ext>
            </a:extLst>
          </p:cNvPr>
          <p:cNvGraphicFramePr>
            <a:graphicFrameLocks noGrp="1"/>
          </p:cNvGraphicFramePr>
          <p:nvPr>
            <p:extLst>
              <p:ext uri="{D42A27DB-BD31-4B8C-83A1-F6EECF244321}">
                <p14:modId xmlns:p14="http://schemas.microsoft.com/office/powerpoint/2010/main" val="3584745027"/>
              </p:ext>
            </p:extLst>
          </p:nvPr>
        </p:nvGraphicFramePr>
        <p:xfrm>
          <a:off x="780803" y="2677352"/>
          <a:ext cx="10515600" cy="3352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74267889"/>
                    </a:ext>
                  </a:extLst>
                </a:gridCol>
                <a:gridCol w="5257800">
                  <a:extLst>
                    <a:ext uri="{9D8B030D-6E8A-4147-A177-3AD203B41FA5}">
                      <a16:colId xmlns:a16="http://schemas.microsoft.com/office/drawing/2014/main" val="1655770222"/>
                    </a:ext>
                  </a:extLst>
                </a:gridCol>
              </a:tblGrid>
              <a:tr h="593284">
                <a:tc>
                  <a:txBody>
                    <a:bodyPr/>
                    <a:lstStyle/>
                    <a:p>
                      <a:pPr algn="l"/>
                      <a:r>
                        <a:rPr lang="en-US" altLang="zh-Hans" sz="2000" b="1" dirty="0">
                          <a:latin typeface="+mn-lt"/>
                        </a:rPr>
                        <a:t>Container/virtual</a:t>
                      </a:r>
                      <a:r>
                        <a:rPr lang="zh-Hans" altLang="en-US" sz="2000" b="1" dirty="0">
                          <a:latin typeface="+mn-lt"/>
                        </a:rPr>
                        <a:t> </a:t>
                      </a:r>
                      <a:r>
                        <a:rPr lang="en-US" altLang="zh-Hans" sz="2000" b="1" dirty="0">
                          <a:latin typeface="+mn-lt"/>
                        </a:rPr>
                        <a:t>environment</a:t>
                      </a:r>
                      <a:endParaRPr lang="en-US" sz="2000" b="1" dirty="0">
                        <a:latin typeface="+mn-lt"/>
                      </a:endParaRPr>
                    </a:p>
                  </a:txBody>
                  <a:tcPr marL="182880" marR="182880" anchor="ctr"/>
                </a:tc>
                <a:tc>
                  <a:txBody>
                    <a:bodyPr/>
                    <a:lstStyle/>
                    <a:p>
                      <a:pPr algn="l"/>
                      <a:r>
                        <a:rPr lang="en-US" altLang="zh-Hans" sz="2000" b="1" dirty="0">
                          <a:latin typeface="+mn-lt"/>
                        </a:rPr>
                        <a:t>Usage</a:t>
                      </a:r>
                      <a:endParaRPr lang="en-US" sz="2000" b="1" dirty="0">
                        <a:latin typeface="+mn-lt"/>
                      </a:endParaRPr>
                    </a:p>
                  </a:txBody>
                  <a:tcPr marL="182880" marR="182880" anchor="ctr"/>
                </a:tc>
                <a:extLst>
                  <a:ext uri="{0D108BD9-81ED-4DB2-BD59-A6C34878D82A}">
                    <a16:rowId xmlns:a16="http://schemas.microsoft.com/office/drawing/2014/main" val="1406665696"/>
                  </a:ext>
                </a:extLst>
              </a:tr>
              <a:tr h="1083116">
                <a:tc>
                  <a:txBody>
                    <a:bodyPr/>
                    <a:lstStyle/>
                    <a:p>
                      <a:pPr algn="l"/>
                      <a:r>
                        <a:rPr lang="en-US" altLang="zh-Hans" sz="2000" dirty="0">
                          <a:latin typeface="+mn-lt"/>
                        </a:rPr>
                        <a:t>Docker</a:t>
                      </a:r>
                      <a:r>
                        <a:rPr lang="zh-Hans" altLang="en-US" sz="2000" dirty="0">
                          <a:latin typeface="+mn-lt"/>
                        </a:rPr>
                        <a:t> </a:t>
                      </a:r>
                      <a:r>
                        <a:rPr lang="en-US" altLang="zh-Hans" sz="2000" dirty="0">
                          <a:latin typeface="+mn-lt"/>
                        </a:rPr>
                        <a:t>container</a:t>
                      </a:r>
                    </a:p>
                  </a:txBody>
                  <a:tcPr marL="182880" marR="182880" anchor="ctr"/>
                </a:tc>
                <a:tc>
                  <a:txBody>
                    <a:bodyPr/>
                    <a:lstStyle/>
                    <a:p>
                      <a:pPr marL="342900" indent="-342900">
                        <a:buFont typeface="Arial" panose="020B0604020202020204" pitchFamily="34" charset="0"/>
                        <a:buChar char="•"/>
                      </a:pPr>
                      <a:r>
                        <a:rPr lang="en-US" altLang="zh-Hans" dirty="0">
                          <a:latin typeface="+mn-lt"/>
                        </a:rPr>
                        <a:t>Model</a:t>
                      </a:r>
                      <a:r>
                        <a:rPr lang="zh-Hans" altLang="en-US" dirty="0">
                          <a:latin typeface="+mn-lt"/>
                        </a:rPr>
                        <a:t> </a:t>
                      </a:r>
                      <a:r>
                        <a:rPr lang="en-US" altLang="zh-Hans" dirty="0">
                          <a:latin typeface="+mn-lt"/>
                        </a:rPr>
                        <a:t>development</a:t>
                      </a:r>
                    </a:p>
                    <a:p>
                      <a:pPr marL="342900" indent="-342900">
                        <a:buFont typeface="Arial" panose="020B0604020202020204" pitchFamily="34" charset="0"/>
                        <a:buChar char="•"/>
                      </a:pPr>
                      <a:r>
                        <a:rPr lang="en-US" altLang="zh-Hans" dirty="0">
                          <a:latin typeface="+mn-lt"/>
                        </a:rPr>
                        <a:t>Model</a:t>
                      </a:r>
                      <a:r>
                        <a:rPr lang="zh-Hans" altLang="en-US" dirty="0">
                          <a:latin typeface="+mn-lt"/>
                        </a:rPr>
                        <a:t> </a:t>
                      </a:r>
                      <a:r>
                        <a:rPr lang="en-US" altLang="zh-Hans" dirty="0">
                          <a:latin typeface="+mn-lt"/>
                        </a:rPr>
                        <a:t>training</a:t>
                      </a:r>
                    </a:p>
                    <a:p>
                      <a:pPr marL="342900" indent="-342900">
                        <a:buFont typeface="Arial" panose="020B0604020202020204" pitchFamily="34" charset="0"/>
                        <a:buChar char="•"/>
                      </a:pPr>
                      <a:r>
                        <a:rPr lang="en-US" altLang="zh-Hans" dirty="0">
                          <a:latin typeface="+mn-lt"/>
                        </a:rPr>
                        <a:t>Online</a:t>
                      </a:r>
                      <a:r>
                        <a:rPr lang="zh-Hans" altLang="en-US" dirty="0">
                          <a:latin typeface="+mn-lt"/>
                        </a:rPr>
                        <a:t> </a:t>
                      </a:r>
                      <a:r>
                        <a:rPr lang="en-US" altLang="zh-Hans" dirty="0">
                          <a:latin typeface="+mn-lt"/>
                        </a:rPr>
                        <a:t>scoring</a:t>
                      </a:r>
                    </a:p>
                  </a:txBody>
                  <a:tcPr marL="182880" marR="182880" anchor="ctr"/>
                </a:tc>
                <a:extLst>
                  <a:ext uri="{0D108BD9-81ED-4DB2-BD59-A6C34878D82A}">
                    <a16:rowId xmlns:a16="http://schemas.microsoft.com/office/drawing/2014/main" val="438943769"/>
                  </a:ext>
                </a:extLst>
              </a:tr>
              <a:tr h="1083116">
                <a:tc>
                  <a:txBody>
                    <a:bodyPr/>
                    <a:lstStyle/>
                    <a:p>
                      <a:pPr algn="l"/>
                      <a:r>
                        <a:rPr lang="en-US" altLang="zh-Hans" sz="2000" dirty="0">
                          <a:latin typeface="+mn-lt"/>
                        </a:rPr>
                        <a:t>Yarn</a:t>
                      </a:r>
                      <a:r>
                        <a:rPr lang="zh-Hans" altLang="en-US" sz="2000" dirty="0">
                          <a:latin typeface="+mn-lt"/>
                        </a:rPr>
                        <a:t> </a:t>
                      </a:r>
                      <a:r>
                        <a:rPr lang="en-US" altLang="zh-Hans" sz="2000" dirty="0">
                          <a:latin typeface="+mn-lt"/>
                        </a:rPr>
                        <a:t>container</a:t>
                      </a:r>
                      <a:endParaRPr lang="en-US" sz="2000" dirty="0">
                        <a:latin typeface="+mn-lt"/>
                      </a:endParaRPr>
                    </a:p>
                  </a:txBody>
                  <a:tcPr marL="182880" marR="182880" anchor="ctr"/>
                </a:tc>
                <a:tc>
                  <a:txBody>
                    <a:bodyPr/>
                    <a:lstStyle/>
                    <a:p>
                      <a:r>
                        <a:rPr lang="en-US" altLang="zh-Hans" dirty="0">
                          <a:latin typeface="+mn-lt"/>
                        </a:rPr>
                        <a:t>On</a:t>
                      </a:r>
                      <a:r>
                        <a:rPr lang="zh-Hans" altLang="en-US" dirty="0">
                          <a:latin typeface="+mn-lt"/>
                        </a:rPr>
                        <a:t> </a:t>
                      </a:r>
                      <a:r>
                        <a:rPr lang="en-US" altLang="zh-Hans" dirty="0">
                          <a:latin typeface="+mn-lt"/>
                        </a:rPr>
                        <a:t>Spark</a:t>
                      </a:r>
                      <a:r>
                        <a:rPr lang="zh-Hans" altLang="en-US" dirty="0">
                          <a:latin typeface="+mn-lt"/>
                        </a:rPr>
                        <a:t> </a:t>
                      </a:r>
                      <a:r>
                        <a:rPr lang="en-US" altLang="zh-Hans" dirty="0">
                          <a:latin typeface="+mn-lt"/>
                        </a:rPr>
                        <a:t>cluster</a:t>
                      </a:r>
                    </a:p>
                    <a:p>
                      <a:pPr marL="342900" indent="-342900">
                        <a:buFont typeface="Arial" panose="020B0604020202020204" pitchFamily="34" charset="0"/>
                        <a:buChar char="•"/>
                      </a:pPr>
                      <a:r>
                        <a:rPr lang="en-US" altLang="zh-Hans" dirty="0">
                          <a:latin typeface="+mn-lt"/>
                        </a:rPr>
                        <a:t>Distributed</a:t>
                      </a:r>
                      <a:r>
                        <a:rPr lang="zh-Hans" altLang="en-US" dirty="0">
                          <a:latin typeface="+mn-lt"/>
                        </a:rPr>
                        <a:t> </a:t>
                      </a:r>
                      <a:r>
                        <a:rPr lang="en-US" altLang="zh-Hans" dirty="0">
                          <a:latin typeface="+mn-lt"/>
                        </a:rPr>
                        <a:t>training</a:t>
                      </a:r>
                    </a:p>
                    <a:p>
                      <a:pPr marL="342900" indent="-342900">
                        <a:buFont typeface="Arial" panose="020B0604020202020204" pitchFamily="34" charset="0"/>
                        <a:buChar char="•"/>
                      </a:pPr>
                      <a:r>
                        <a:rPr lang="en-US" altLang="zh-Hans" dirty="0">
                          <a:latin typeface="+mn-lt"/>
                        </a:rPr>
                        <a:t>Batch</a:t>
                      </a:r>
                      <a:r>
                        <a:rPr lang="zh-Hans" altLang="en-US" dirty="0">
                          <a:latin typeface="+mn-lt"/>
                        </a:rPr>
                        <a:t> </a:t>
                      </a:r>
                      <a:r>
                        <a:rPr lang="en-US" altLang="zh-Hans" dirty="0">
                          <a:latin typeface="+mn-lt"/>
                        </a:rPr>
                        <a:t>offline</a:t>
                      </a:r>
                      <a:r>
                        <a:rPr lang="zh-Hans" altLang="en-US" dirty="0">
                          <a:latin typeface="+mn-lt"/>
                        </a:rPr>
                        <a:t> </a:t>
                      </a:r>
                      <a:r>
                        <a:rPr lang="en-US" altLang="zh-Hans" dirty="0">
                          <a:latin typeface="+mn-lt"/>
                        </a:rPr>
                        <a:t>scoring</a:t>
                      </a:r>
                      <a:endParaRPr lang="en-US" dirty="0">
                        <a:latin typeface="+mn-lt"/>
                      </a:endParaRPr>
                    </a:p>
                  </a:txBody>
                  <a:tcPr marL="182880" marR="182880" anchor="ctr"/>
                </a:tc>
                <a:extLst>
                  <a:ext uri="{0D108BD9-81ED-4DB2-BD59-A6C34878D82A}">
                    <a16:rowId xmlns:a16="http://schemas.microsoft.com/office/drawing/2014/main" val="4081390320"/>
                  </a:ext>
                </a:extLst>
              </a:tr>
              <a:tr h="593284">
                <a:tc>
                  <a:txBody>
                    <a:bodyPr/>
                    <a:lstStyle/>
                    <a:p>
                      <a:pPr algn="l"/>
                      <a:r>
                        <a:rPr lang="en-US" altLang="zh-Hans" sz="2000" dirty="0" err="1">
                          <a:latin typeface="+mn-lt"/>
                        </a:rPr>
                        <a:t>Conda</a:t>
                      </a:r>
                      <a:r>
                        <a:rPr lang="zh-Hans" altLang="en-US" sz="2000" dirty="0">
                          <a:latin typeface="+mn-lt"/>
                        </a:rPr>
                        <a:t> </a:t>
                      </a:r>
                      <a:r>
                        <a:rPr lang="en-US" altLang="zh-Hans" sz="2000" dirty="0">
                          <a:latin typeface="+mn-lt"/>
                        </a:rPr>
                        <a:t>environment</a:t>
                      </a:r>
                      <a:endParaRPr lang="en-US" sz="2000" dirty="0">
                        <a:latin typeface="+mn-lt"/>
                      </a:endParaRPr>
                    </a:p>
                  </a:txBody>
                  <a:tcPr marL="182880" marR="182880" anchor="ctr"/>
                </a:tc>
                <a:tc>
                  <a:txBody>
                    <a:bodyPr/>
                    <a:lstStyle/>
                    <a:p>
                      <a:r>
                        <a:rPr lang="en-US" altLang="zh-Hans" dirty="0">
                          <a:latin typeface="+mn-lt"/>
                        </a:rPr>
                        <a:t>Model</a:t>
                      </a:r>
                      <a:r>
                        <a:rPr lang="zh-Hans" altLang="en-US" dirty="0">
                          <a:latin typeface="+mn-lt"/>
                        </a:rPr>
                        <a:t> </a:t>
                      </a:r>
                      <a:r>
                        <a:rPr lang="en-US" altLang="zh-Hans" dirty="0">
                          <a:latin typeface="+mn-lt"/>
                        </a:rPr>
                        <a:t>development</a:t>
                      </a:r>
                      <a:endParaRPr lang="en-US" dirty="0">
                        <a:latin typeface="+mn-lt"/>
                      </a:endParaRPr>
                    </a:p>
                  </a:txBody>
                  <a:tcPr marL="182880" marR="182880" anchor="ctr"/>
                </a:tc>
                <a:extLst>
                  <a:ext uri="{0D108BD9-81ED-4DB2-BD59-A6C34878D82A}">
                    <a16:rowId xmlns:a16="http://schemas.microsoft.com/office/drawing/2014/main" val="2344207375"/>
                  </a:ext>
                </a:extLst>
              </a:tr>
            </a:tbl>
          </a:graphicData>
        </a:graphic>
      </p:graphicFrame>
      <p:sp>
        <p:nvSpPr>
          <p:cNvPr id="10" name="Content Placeholder 6">
            <a:extLst>
              <a:ext uri="{FF2B5EF4-FFF2-40B4-BE49-F238E27FC236}">
                <a16:creationId xmlns:a16="http://schemas.microsoft.com/office/drawing/2014/main" id="{9499389B-2571-0D46-84A9-6D49FCC3BAA3}"/>
              </a:ext>
            </a:extLst>
          </p:cNvPr>
          <p:cNvSpPr txBox="1">
            <a:spLocks/>
          </p:cNvSpPr>
          <p:nvPr/>
        </p:nvSpPr>
        <p:spPr>
          <a:xfrm>
            <a:off x="704603" y="1866695"/>
            <a:ext cx="10972800" cy="728469"/>
          </a:xfrm>
          <a:prstGeom prst="rect">
            <a:avLst/>
          </a:prstGeom>
        </p:spPr>
        <p:txBody>
          <a:bodyPr/>
          <a:lstStyle>
            <a:lvl1pPr marL="0" indent="0" algn="l" defTabSz="457039" rtl="0" eaLnBrk="1" latinLnBrk="0" hangingPunct="1">
              <a:lnSpc>
                <a:spcPct val="95000"/>
              </a:lnSpc>
              <a:spcBef>
                <a:spcPts val="1800"/>
              </a:spcBef>
              <a:buFontTx/>
              <a:buNone/>
              <a:defRPr sz="2600" b="1" kern="1200" spc="0" baseline="0">
                <a:solidFill>
                  <a:schemeClr val="tx1"/>
                </a:solidFill>
                <a:latin typeface="+mj-lt"/>
                <a:ea typeface="+mn-ea"/>
                <a:cs typeface="Avenir Next Demi Bold"/>
              </a:defRPr>
            </a:lvl1pPr>
            <a:lvl2pPr marL="0" indent="0" algn="l" defTabSz="457039" rtl="0" eaLnBrk="1" latinLnBrk="0" hangingPunct="1">
              <a:lnSpc>
                <a:spcPct val="95000"/>
              </a:lnSpc>
              <a:spcBef>
                <a:spcPts val="400"/>
              </a:spcBef>
              <a:spcAft>
                <a:spcPts val="400"/>
              </a:spcAft>
              <a:buClrTx/>
              <a:buSzPct val="90000"/>
              <a:buFontTx/>
              <a:buNone/>
              <a:defRPr sz="2600" kern="1200" spc="0" baseline="0">
                <a:solidFill>
                  <a:schemeClr val="tx1"/>
                </a:solidFill>
                <a:latin typeface="+mn-lt"/>
                <a:ea typeface="+mn-ea"/>
                <a:cs typeface="+mn-cs"/>
              </a:defRPr>
            </a:lvl2pPr>
            <a:lvl3pPr marL="182880" indent="-182880" algn="l" defTabSz="457039" rtl="0" eaLnBrk="1" latinLnBrk="0" hangingPunct="1">
              <a:lnSpc>
                <a:spcPct val="95000"/>
              </a:lnSpc>
              <a:spcBef>
                <a:spcPts val="400"/>
              </a:spcBef>
              <a:spcAft>
                <a:spcPts val="400"/>
              </a:spcAft>
              <a:buClrTx/>
              <a:buSzPct val="90000"/>
              <a:buFont typeface="Arial"/>
              <a:buChar char="•"/>
              <a:defRPr sz="2200" i="0" kern="1200" spc="0" baseline="0">
                <a:solidFill>
                  <a:schemeClr val="tx1"/>
                </a:solidFill>
                <a:latin typeface="+mn-lt"/>
                <a:ea typeface="+mn-ea"/>
                <a:cs typeface="+mn-cs"/>
              </a:defRPr>
            </a:lvl3pPr>
            <a:lvl4pPr marL="365760" indent="-182872" algn="l" defTabSz="457039" rtl="0" eaLnBrk="1" latinLnBrk="0" hangingPunct="1">
              <a:lnSpc>
                <a:spcPct val="95000"/>
              </a:lnSpc>
              <a:spcBef>
                <a:spcPts val="400"/>
              </a:spcBef>
              <a:spcAft>
                <a:spcPts val="400"/>
              </a:spcAft>
              <a:buClrTx/>
              <a:buSzPct val="100000"/>
              <a:buFont typeface="Lucida Grande"/>
              <a:buChar char="–"/>
              <a:defRPr sz="2000" b="0" i="0" kern="1200" spc="0">
                <a:solidFill>
                  <a:schemeClr val="tx1"/>
                </a:solidFill>
                <a:latin typeface="+mn-lt"/>
                <a:ea typeface="+mn-ea"/>
                <a:cs typeface="+mn-cs"/>
              </a:defRPr>
            </a:lvl4pPr>
            <a:lvl5pPr marL="365760" indent="0" algn="l" defTabSz="457039" rtl="0" eaLnBrk="1" latinLnBrk="0" hangingPunct="1">
              <a:lnSpc>
                <a:spcPct val="95000"/>
              </a:lnSpc>
              <a:spcBef>
                <a:spcPts val="400"/>
              </a:spcBef>
              <a:spcAft>
                <a:spcPts val="400"/>
              </a:spcAft>
              <a:buClr>
                <a:schemeClr val="tx1"/>
              </a:buClr>
              <a:buSzPct val="90000"/>
              <a:buFontTx/>
              <a:buNone/>
              <a:defRPr sz="16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Tailored to the environment (built based on externalized environment metadata)</a:t>
            </a:r>
          </a:p>
          <a:p>
            <a:pPr marL="342900" indent="-342900">
              <a:spcBef>
                <a:spcPts val="0"/>
              </a:spcBef>
              <a:buFont typeface="Arial" panose="020B0604020202020204" pitchFamily="34" charset="0"/>
              <a:buChar char="•"/>
              <a:defRPr/>
            </a:pPr>
            <a:r>
              <a:rPr lang="en-US" altLang="zh-Hans" sz="2000"/>
              <a:t>Used for model development, training, execution</a:t>
            </a:r>
            <a:endParaRPr lang="en-US" altLang="zh-Hans" sz="2000" dirty="0"/>
          </a:p>
        </p:txBody>
      </p:sp>
      <p:sp>
        <p:nvSpPr>
          <p:cNvPr id="11" name="Title 1">
            <a:extLst>
              <a:ext uri="{FF2B5EF4-FFF2-40B4-BE49-F238E27FC236}">
                <a16:creationId xmlns:a16="http://schemas.microsoft.com/office/drawing/2014/main" id="{F530B8FB-716E-3741-80E6-A529B9059D34}"/>
              </a:ext>
            </a:extLst>
          </p:cNvPr>
          <p:cNvSpPr>
            <a:spLocks noGrp="1"/>
          </p:cNvSpPr>
          <p:nvPr>
            <p:ph type="title"/>
          </p:nvPr>
        </p:nvSpPr>
        <p:spPr>
          <a:xfrm>
            <a:off x="704603" y="660002"/>
            <a:ext cx="10972800" cy="1143000"/>
          </a:xfrm>
        </p:spPr>
        <p:txBody>
          <a:bodyPr/>
          <a:lstStyle/>
          <a:p>
            <a:r>
              <a:rPr lang="en-US" altLang="zh-Hans" sz="2800" dirty="0"/>
              <a:t>Examples</a:t>
            </a:r>
            <a:r>
              <a:rPr lang="zh-Hans" altLang="en-US" sz="2800" dirty="0"/>
              <a:t> </a:t>
            </a:r>
            <a:r>
              <a:rPr lang="en-US" altLang="zh-Hans" sz="2800" dirty="0"/>
              <a:t>of</a:t>
            </a:r>
            <a:r>
              <a:rPr lang="zh-Hans" altLang="en-US" sz="2800" dirty="0"/>
              <a:t> </a:t>
            </a:r>
            <a:r>
              <a:rPr lang="en-US" altLang="zh-Hans" sz="2800" dirty="0"/>
              <a:t>containers/virtual</a:t>
            </a:r>
            <a:r>
              <a:rPr lang="zh-Hans" altLang="en-US" sz="2800" dirty="0"/>
              <a:t> </a:t>
            </a:r>
            <a:r>
              <a:rPr lang="en-US" altLang="zh-Hans" sz="2800" dirty="0"/>
              <a:t>environments</a:t>
            </a:r>
            <a:endParaRPr lang="en-US" dirty="0"/>
          </a:p>
        </p:txBody>
      </p:sp>
    </p:spTree>
    <p:extLst>
      <p:ext uri="{BB962C8B-B14F-4D97-AF65-F5344CB8AC3E}">
        <p14:creationId xmlns:p14="http://schemas.microsoft.com/office/powerpoint/2010/main" val="261204243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227" y="2691211"/>
            <a:ext cx="11690696" cy="2992345"/>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457200" lvl="1" indent="-457200">
              <a:buFont typeface="Wingdings" pitchFamily="2" charset="2"/>
              <a:buChar char="§"/>
            </a:pPr>
            <a:r>
              <a:rPr lang="en-US" altLang="zh-Hans" sz="3200" dirty="0"/>
              <a:t>Used</a:t>
            </a:r>
            <a:r>
              <a:rPr lang="zh-Hans" altLang="en-US" sz="3200" dirty="0"/>
              <a:t> </a:t>
            </a:r>
            <a:r>
              <a:rPr lang="en-US" altLang="zh-Hans" sz="3200" dirty="0"/>
              <a:t>as</a:t>
            </a:r>
            <a:r>
              <a:rPr lang="zh-Hans" altLang="en-US" sz="3200" dirty="0"/>
              <a:t> </a:t>
            </a:r>
            <a:r>
              <a:rPr lang="en-US" altLang="zh-Hans" sz="3200" dirty="0"/>
              <a:t>data</a:t>
            </a:r>
            <a:r>
              <a:rPr lang="zh-Hans" altLang="en-US" sz="3200" dirty="0"/>
              <a:t> </a:t>
            </a:r>
            <a:r>
              <a:rPr lang="en-US" altLang="zh-Hans" sz="3200" dirty="0"/>
              <a:t>input</a:t>
            </a:r>
            <a:r>
              <a:rPr lang="zh-Hans" altLang="en-US" sz="3200" dirty="0"/>
              <a:t> </a:t>
            </a:r>
            <a:r>
              <a:rPr lang="en-US" altLang="zh-Hans" sz="3200" dirty="0"/>
              <a:t>of</a:t>
            </a:r>
            <a:r>
              <a:rPr lang="zh-Hans" altLang="en-US" sz="3200" dirty="0"/>
              <a:t> </a:t>
            </a:r>
            <a:r>
              <a:rPr lang="en-US" altLang="zh-Hans" sz="3200" dirty="0"/>
              <a:t>the</a:t>
            </a:r>
            <a:r>
              <a:rPr lang="zh-Hans" altLang="en-US" sz="3200" dirty="0"/>
              <a:t> </a:t>
            </a:r>
            <a:r>
              <a:rPr lang="en-US" altLang="zh-Hans" sz="3200" dirty="0"/>
              <a:t>model</a:t>
            </a:r>
          </a:p>
          <a:p>
            <a:pPr marL="457200" lvl="1" indent="-457200">
              <a:buFont typeface="Wingdings" pitchFamily="2" charset="2"/>
              <a:buChar char="§"/>
            </a:pPr>
            <a:endParaRPr lang="en-US" altLang="zh-Hans" sz="3200" dirty="0"/>
          </a:p>
          <a:p>
            <a:pPr marL="457200" lvl="1" indent="-457200">
              <a:buFont typeface="Wingdings" pitchFamily="2" charset="2"/>
              <a:buChar char="§"/>
            </a:pPr>
            <a:r>
              <a:rPr lang="en-US" altLang="zh-Hans" sz="3200" dirty="0"/>
              <a:t>Stored in discoverable</a:t>
            </a:r>
            <a:r>
              <a:rPr lang="zh-Hans" altLang="en-US" sz="3200" dirty="0"/>
              <a:t> </a:t>
            </a:r>
            <a:r>
              <a:rPr lang="en-US" altLang="zh-Hans" sz="3200" dirty="0"/>
              <a:t>feature repository</a:t>
            </a:r>
          </a:p>
          <a:p>
            <a:pPr marL="457200" lvl="1" indent="-457200">
              <a:buFont typeface="Wingdings" pitchFamily="2" charset="2"/>
              <a:buChar char="§"/>
            </a:pPr>
            <a:endParaRPr lang="en-US" altLang="zh-Hans" sz="3200" dirty="0"/>
          </a:p>
          <a:p>
            <a:pPr marL="457200" lvl="1" indent="-457200">
              <a:buFont typeface="Wingdings" pitchFamily="2" charset="2"/>
              <a:buChar char="§"/>
            </a:pPr>
            <a:r>
              <a:rPr lang="en-US" altLang="zh-Hans" sz="3200" dirty="0"/>
              <a:t>Metadata defines the model </a:t>
            </a:r>
            <a:r>
              <a:rPr lang="en-US" altLang="zh-Hans" sz="3200" dirty="0">
                <a:sym typeface="Wingdings" pitchFamily="2" charset="2"/>
              </a:rPr>
              <a:t>specific</a:t>
            </a:r>
            <a:r>
              <a:rPr lang="en-US" altLang="zh-Hans" sz="3200" dirty="0"/>
              <a:t> feature-sets</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369575"/>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Features</a:t>
            </a:r>
          </a:p>
          <a:p>
            <a:pPr lvl="1"/>
            <a:endParaRPr lang="en-US" altLang="zh-Hans" b="1" dirty="0"/>
          </a:p>
        </p:txBody>
      </p:sp>
      <p:sp>
        <p:nvSpPr>
          <p:cNvPr id="7" name="Action Button: Back or Previous 6">
            <a:hlinkClick r:id="rId3" action="ppaction://hlinksldjump" highlightClick="1"/>
            <a:extLst>
              <a:ext uri="{FF2B5EF4-FFF2-40B4-BE49-F238E27FC236}">
                <a16:creationId xmlns:a16="http://schemas.microsoft.com/office/drawing/2014/main" id="{137BD894-5F8B-864D-91C5-DCF733BA5F3B}"/>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508035"/>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300761"/>
            <a:ext cx="12099574" cy="1993503"/>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457200" lvl="1" indent="-457200">
              <a:buFont typeface="Wingdings" pitchFamily="2" charset="2"/>
              <a:buChar char="§"/>
            </a:pPr>
            <a:r>
              <a:rPr lang="en-US" altLang="zh-Hans" sz="3200" dirty="0"/>
              <a:t>Serialized,</a:t>
            </a:r>
            <a:r>
              <a:rPr lang="zh-Hans" altLang="en-US" sz="3200" dirty="0"/>
              <a:t> </a:t>
            </a:r>
            <a:r>
              <a:rPr lang="en-US" altLang="zh-Hans" sz="3200" dirty="0"/>
              <a:t>weighted</a:t>
            </a:r>
            <a:r>
              <a:rPr lang="zh-Hans" altLang="en-US" sz="3200" dirty="0"/>
              <a:t> </a:t>
            </a:r>
            <a:r>
              <a:rPr lang="en-US" altLang="zh-Hans" sz="3200" dirty="0"/>
              <a:t>model</a:t>
            </a:r>
            <a:r>
              <a:rPr lang="zh-Hans" altLang="en-US" sz="3200" dirty="0"/>
              <a:t> </a:t>
            </a:r>
            <a:r>
              <a:rPr lang="en-US" altLang="zh-Hans" sz="3200" dirty="0"/>
              <a:t>files</a:t>
            </a:r>
          </a:p>
          <a:p>
            <a:pPr lvl="1"/>
            <a:endParaRPr lang="en-US" altLang="zh-Hans" sz="3200" dirty="0"/>
          </a:p>
          <a:p>
            <a:pPr marL="457200" lvl="1" indent="-457200">
              <a:buFont typeface="Wingdings" pitchFamily="2" charset="2"/>
              <a:buChar char="§"/>
            </a:pPr>
            <a:r>
              <a:rPr lang="en-US" altLang="zh-Hans" sz="3200" dirty="0"/>
              <a:t>Associate with a</a:t>
            </a:r>
            <a:r>
              <a:rPr lang="zh-Hans" altLang="en-US" sz="3200" dirty="0"/>
              <a:t> </a:t>
            </a:r>
            <a:r>
              <a:rPr lang="en-US" altLang="zh-Hans" sz="3200" dirty="0"/>
              <a:t>version of model code</a:t>
            </a:r>
            <a:r>
              <a:rPr lang="zh-Hans" altLang="en-US" sz="3200" dirty="0"/>
              <a:t> </a:t>
            </a:r>
            <a:r>
              <a:rPr lang="en-US" altLang="zh-Hans" sz="3200" dirty="0"/>
              <a:t>and</a:t>
            </a:r>
            <a:r>
              <a:rPr lang="zh-Hans" altLang="en-US" sz="3200" dirty="0"/>
              <a:t> </a:t>
            </a:r>
            <a:r>
              <a:rPr lang="en-US" altLang="zh-Hans" sz="3200" dirty="0"/>
              <a:t>training set</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900614"/>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Trained Models </a:t>
            </a:r>
          </a:p>
        </p:txBody>
      </p:sp>
      <p:sp>
        <p:nvSpPr>
          <p:cNvPr id="7" name="Action Button: Back or Previous 6">
            <a:hlinkClick r:id="rId3" action="ppaction://hlinksldjump" highlightClick="1"/>
            <a:extLst>
              <a:ext uri="{FF2B5EF4-FFF2-40B4-BE49-F238E27FC236}">
                <a16:creationId xmlns:a16="http://schemas.microsoft.com/office/drawing/2014/main" id="{6D93520F-AA2E-6746-91E5-078BE87694F4}"/>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50696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783481"/>
            <a:ext cx="11690696" cy="3160119"/>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Datasets</a:t>
            </a:r>
            <a:r>
              <a:rPr lang="zh-Hans" altLang="en-US" sz="3200" dirty="0"/>
              <a:t> </a:t>
            </a:r>
            <a:r>
              <a:rPr lang="en-US" altLang="zh-Hans" sz="3200" dirty="0"/>
              <a:t>used to train, validate and test the model</a:t>
            </a:r>
          </a:p>
          <a:p>
            <a:pPr marL="571500" lvl="1" indent="-571500">
              <a:buFont typeface="Wingdings" pitchFamily="2" charset="2"/>
              <a:buChar char="§"/>
            </a:pPr>
            <a:endParaRPr lang="en-US" altLang="zh-Hans" sz="3200" dirty="0"/>
          </a:p>
          <a:p>
            <a:pPr marL="571500" lvl="1" indent="-571500">
              <a:buFont typeface="Wingdings" pitchFamily="2" charset="2"/>
              <a:buChar char="§"/>
            </a:pPr>
            <a:r>
              <a:rPr lang="en-US" altLang="zh-Hans" sz="3200" dirty="0"/>
              <a:t>Associated to a trained model</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383334"/>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Training Sets </a:t>
            </a:r>
          </a:p>
          <a:p>
            <a:pPr lvl="1"/>
            <a:endParaRPr lang="en-US" altLang="zh-Hans" b="1" dirty="0"/>
          </a:p>
        </p:txBody>
      </p:sp>
      <p:sp>
        <p:nvSpPr>
          <p:cNvPr id="7" name="Action Button: Back or Previous 6">
            <a:hlinkClick r:id="rId3" action="ppaction://hlinksldjump" highlightClick="1"/>
            <a:extLst>
              <a:ext uri="{FF2B5EF4-FFF2-40B4-BE49-F238E27FC236}">
                <a16:creationId xmlns:a16="http://schemas.microsoft.com/office/drawing/2014/main" id="{667F459F-FB44-E24F-8789-A1DFCCCCAFAD}"/>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16088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872389"/>
            <a:ext cx="11414424" cy="2839690"/>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Define</a:t>
            </a:r>
            <a:r>
              <a:rPr lang="zh-Hans" altLang="en-US" sz="3200" dirty="0"/>
              <a:t> </a:t>
            </a:r>
            <a:r>
              <a:rPr lang="en-US" altLang="zh-Hans" sz="3200" dirty="0"/>
              <a:t>what</a:t>
            </a:r>
            <a:r>
              <a:rPr lang="zh-Hans" altLang="en-US" sz="3200" dirty="0"/>
              <a:t> </a:t>
            </a:r>
            <a:r>
              <a:rPr lang="en-US" altLang="zh-Hans" sz="3200" dirty="0"/>
              <a:t>feature</a:t>
            </a:r>
            <a:r>
              <a:rPr lang="zh-Hans" altLang="en-US" sz="3200" dirty="0"/>
              <a:t> </a:t>
            </a:r>
            <a:r>
              <a:rPr lang="en-US" altLang="zh-Hans" sz="3200" dirty="0"/>
              <a:t>sets</a:t>
            </a:r>
            <a:r>
              <a:rPr lang="zh-Hans" altLang="en-US" sz="3200" dirty="0"/>
              <a:t> </a:t>
            </a:r>
            <a:r>
              <a:rPr lang="en-US" altLang="zh-Hans" sz="3200" dirty="0"/>
              <a:t>this</a:t>
            </a:r>
            <a:r>
              <a:rPr lang="zh-Hans" altLang="en-US" sz="3200" dirty="0"/>
              <a:t> </a:t>
            </a:r>
            <a:r>
              <a:rPr lang="en-US" altLang="zh-Hans" sz="3200" dirty="0"/>
              <a:t>model</a:t>
            </a:r>
            <a:r>
              <a:rPr lang="zh-Hans" altLang="en-US" sz="3200" dirty="0"/>
              <a:t> </a:t>
            </a:r>
            <a:r>
              <a:rPr lang="en-US" altLang="zh-Hans" sz="3200" dirty="0"/>
              <a:t>requires</a:t>
            </a:r>
          </a:p>
          <a:p>
            <a:pPr lvl="1"/>
            <a:endParaRPr lang="en-US" altLang="zh-Hans" sz="3200" dirty="0"/>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472242"/>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Feature</a:t>
            </a:r>
            <a:r>
              <a:rPr lang="zh-Hans" altLang="en-US" b="1" dirty="0"/>
              <a:t> </a:t>
            </a:r>
            <a:r>
              <a:rPr lang="en-US" altLang="zh-Hans" b="1" dirty="0"/>
              <a:t>Set</a:t>
            </a:r>
            <a:r>
              <a:rPr lang="zh-Hans" altLang="en-US" b="1" dirty="0"/>
              <a:t> </a:t>
            </a:r>
            <a:r>
              <a:rPr lang="en-US" altLang="zh-Hans" b="1" dirty="0"/>
              <a:t>Definitions</a:t>
            </a:r>
          </a:p>
        </p:txBody>
      </p:sp>
      <p:sp>
        <p:nvSpPr>
          <p:cNvPr id="7" name="Action Button: Back or Previous 6">
            <a:hlinkClick r:id="rId3" action="ppaction://hlinksldjump" highlightClick="1"/>
            <a:extLst>
              <a:ext uri="{FF2B5EF4-FFF2-40B4-BE49-F238E27FC236}">
                <a16:creationId xmlns:a16="http://schemas.microsoft.com/office/drawing/2014/main" id="{66342D80-A166-6141-923C-DAE0430A7B3D}"/>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50803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943922"/>
            <a:ext cx="11690696" cy="2999678"/>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Set</a:t>
            </a:r>
            <a:r>
              <a:rPr lang="zh-Hans" altLang="en-US" sz="3200" dirty="0"/>
              <a:t> </a:t>
            </a:r>
            <a:r>
              <a:rPr lang="en-US" altLang="zh-Hans" sz="3200" dirty="0"/>
              <a:t>up</a:t>
            </a:r>
            <a:r>
              <a:rPr lang="zh-Hans" altLang="en-US" sz="3200" dirty="0"/>
              <a:t> </a:t>
            </a:r>
            <a:r>
              <a:rPr lang="en-US" altLang="zh-Hans" sz="3200" dirty="0"/>
              <a:t>values before learning process</a:t>
            </a:r>
          </a:p>
          <a:p>
            <a:pPr marL="571500" lvl="1" indent="-571500">
              <a:buFont typeface="Wingdings" pitchFamily="2" charset="2"/>
              <a:buChar char="§"/>
            </a:pPr>
            <a:endParaRPr lang="en-US" altLang="zh-Hans" sz="3200" dirty="0"/>
          </a:p>
          <a:p>
            <a:pPr marL="571500" lvl="1" indent="-571500">
              <a:buFont typeface="Wingdings" pitchFamily="2" charset="2"/>
              <a:buChar char="§"/>
            </a:pPr>
            <a:r>
              <a:rPr lang="en-US" altLang="zh-Hans" sz="3200" dirty="0"/>
              <a:t>Model</a:t>
            </a:r>
            <a:r>
              <a:rPr lang="zh-Hans" altLang="en-US" sz="3200" dirty="0"/>
              <a:t> </a:t>
            </a:r>
            <a:r>
              <a:rPr lang="en-US" altLang="zh-Hans" sz="3200" dirty="0"/>
              <a:t>specific</a:t>
            </a:r>
          </a:p>
          <a:p>
            <a:pPr marL="571500" lvl="1" indent="-571500">
              <a:buFont typeface="Wingdings" pitchFamily="2" charset="2"/>
              <a:buChar char="§"/>
            </a:pPr>
            <a:endParaRPr lang="en-US" altLang="zh-Hans" sz="3200" dirty="0"/>
          </a:p>
          <a:p>
            <a:pPr marL="571500" lvl="1" indent="-571500">
              <a:buFont typeface="Wingdings" pitchFamily="2" charset="2"/>
              <a:buChar char="§"/>
            </a:pPr>
            <a:endParaRPr lang="en-US" altLang="zh-Hans" sz="3200" dirty="0"/>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541866"/>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Hyper</a:t>
            </a:r>
            <a:r>
              <a:rPr lang="zh-Hans" altLang="en-US" b="1" dirty="0"/>
              <a:t> </a:t>
            </a:r>
            <a:r>
              <a:rPr lang="en-US" altLang="zh-Hans" b="1" dirty="0"/>
              <a:t>Parameter</a:t>
            </a:r>
            <a:r>
              <a:rPr lang="zh-Hans" altLang="en-US" b="1" dirty="0"/>
              <a:t> </a:t>
            </a:r>
            <a:r>
              <a:rPr lang="en-US" altLang="zh-Hans" b="1" dirty="0"/>
              <a:t>Values</a:t>
            </a:r>
          </a:p>
          <a:p>
            <a:pPr lvl="1"/>
            <a:endParaRPr lang="en-US" altLang="zh-Hans" b="1" dirty="0"/>
          </a:p>
        </p:txBody>
      </p:sp>
      <p:sp>
        <p:nvSpPr>
          <p:cNvPr id="7" name="Action Button: Back or Previous 6">
            <a:hlinkClick r:id="rId3" action="ppaction://hlinksldjump" highlightClick="1"/>
            <a:extLst>
              <a:ext uri="{FF2B5EF4-FFF2-40B4-BE49-F238E27FC236}">
                <a16:creationId xmlns:a16="http://schemas.microsoft.com/office/drawing/2014/main" id="{556CFB9B-417C-BD4E-AB4F-7C8123AE1E26}"/>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95119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943922"/>
            <a:ext cx="10812872" cy="2999678"/>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457200" lvl="1" indent="-457200">
              <a:buFont typeface="Wingdings" pitchFamily="2" charset="2"/>
              <a:buChar char="§"/>
            </a:pPr>
            <a:r>
              <a:rPr lang="en-US" altLang="zh-Hans" sz="3200" dirty="0"/>
              <a:t>Defines</a:t>
            </a:r>
            <a:r>
              <a:rPr lang="zh-Hans" altLang="en-US" sz="3200" dirty="0"/>
              <a:t> </a:t>
            </a:r>
            <a:r>
              <a:rPr lang="en-US" altLang="zh-Hans" sz="3200" dirty="0"/>
              <a:t>the</a:t>
            </a:r>
            <a:r>
              <a:rPr lang="zh-Hans" altLang="en-US" sz="3200" dirty="0"/>
              <a:t> </a:t>
            </a:r>
            <a:r>
              <a:rPr lang="en-US" altLang="zh-Hans" sz="3200" dirty="0"/>
              <a:t>metrics</a:t>
            </a:r>
            <a:r>
              <a:rPr lang="zh-Hans" altLang="en-US" sz="3200" dirty="0"/>
              <a:t> </a:t>
            </a:r>
            <a:r>
              <a:rPr lang="en-US" altLang="zh-Hans" sz="3200" dirty="0"/>
              <a:t>to</a:t>
            </a:r>
            <a:r>
              <a:rPr lang="zh-Hans" altLang="en-US" sz="3200" dirty="0"/>
              <a:t> </a:t>
            </a:r>
            <a:r>
              <a:rPr lang="en-US" altLang="zh-Hans" sz="3200" dirty="0"/>
              <a:t>collect</a:t>
            </a:r>
            <a:r>
              <a:rPr lang="zh-Hans" altLang="en-US" sz="3200" dirty="0"/>
              <a:t> </a:t>
            </a:r>
            <a:r>
              <a:rPr lang="en-US" altLang="zh-Hans" sz="3200" dirty="0"/>
              <a:t>and</a:t>
            </a:r>
            <a:r>
              <a:rPr lang="zh-Hans" altLang="en-US" sz="3200" dirty="0"/>
              <a:t> </a:t>
            </a:r>
            <a:r>
              <a:rPr lang="en-US" altLang="zh-Hans" sz="3200" dirty="0"/>
              <a:t>thresholds</a:t>
            </a:r>
            <a:r>
              <a:rPr lang="zh-Hans" altLang="en-US" sz="3200" dirty="0"/>
              <a:t> </a:t>
            </a:r>
            <a:r>
              <a:rPr lang="en-US" altLang="zh-Hans" sz="3200" dirty="0"/>
              <a:t>to</a:t>
            </a:r>
            <a:r>
              <a:rPr lang="zh-Hans" altLang="en-US" sz="3200" dirty="0"/>
              <a:t> </a:t>
            </a:r>
            <a:r>
              <a:rPr lang="en-US" altLang="zh-Hans" sz="3200" dirty="0"/>
              <a:t>evaluate</a:t>
            </a:r>
            <a:r>
              <a:rPr lang="zh-Hans" altLang="en-US" sz="3200" dirty="0"/>
              <a:t> </a:t>
            </a:r>
            <a:r>
              <a:rPr lang="en-US" altLang="zh-Hans" sz="3200" dirty="0"/>
              <a:t>models</a:t>
            </a:r>
            <a:r>
              <a:rPr lang="zh-Hans" altLang="en-US" sz="3200" dirty="0"/>
              <a:t> </a:t>
            </a:r>
            <a:r>
              <a:rPr lang="en-US" altLang="zh-Hans" sz="3200" dirty="0"/>
              <a:t>against. </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539957"/>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Metric Definition </a:t>
            </a:r>
          </a:p>
          <a:p>
            <a:pPr lvl="1"/>
            <a:endParaRPr lang="en-US" altLang="zh-Hans" b="1" dirty="0"/>
          </a:p>
        </p:txBody>
      </p:sp>
      <p:sp>
        <p:nvSpPr>
          <p:cNvPr id="7" name="Action Button: Back or Previous 6">
            <a:hlinkClick r:id="rId3" action="ppaction://hlinksldjump" highlightClick="1"/>
            <a:extLst>
              <a:ext uri="{FF2B5EF4-FFF2-40B4-BE49-F238E27FC236}">
                <a16:creationId xmlns:a16="http://schemas.microsoft.com/office/drawing/2014/main" id="{32D26A21-8FE7-C145-A981-D64BE070A5A7}"/>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94901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2943922"/>
            <a:ext cx="11690696" cy="2999678"/>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M</a:t>
            </a:r>
            <a:r>
              <a:rPr lang="en-US" sz="3200" dirty="0"/>
              <a:t>etrics to evaluate model </a:t>
            </a:r>
            <a:r>
              <a:rPr lang="en-US" altLang="zh-Hans" sz="3200" dirty="0"/>
              <a:t>effectiveness</a:t>
            </a:r>
          </a:p>
          <a:p>
            <a:pPr lvl="1"/>
            <a:endParaRPr lang="en-US" altLang="zh-Hans" sz="3200" dirty="0"/>
          </a:p>
          <a:p>
            <a:pPr marL="571500" lvl="1" indent="-571500">
              <a:buFont typeface="Wingdings" pitchFamily="2" charset="2"/>
              <a:buChar char="§"/>
            </a:pPr>
            <a:r>
              <a:rPr lang="en-US" altLang="zh-Hans" sz="3200" dirty="0"/>
              <a:t>Model metrics including: ROC curve, confusion matrix, F1 score, precision, recall, etc.</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501304" y="1541866"/>
            <a:ext cx="11108309"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b="1" dirty="0"/>
              <a:t>Performance Metrics </a:t>
            </a:r>
          </a:p>
          <a:p>
            <a:pPr lvl="1"/>
            <a:endParaRPr lang="en-US" altLang="zh-Hans" b="1" dirty="0"/>
          </a:p>
        </p:txBody>
      </p:sp>
      <p:sp>
        <p:nvSpPr>
          <p:cNvPr id="7" name="Action Button: Back or Previous 6">
            <a:hlinkClick r:id="rId3" action="ppaction://hlinksldjump" highlightClick="1"/>
            <a:extLst>
              <a:ext uri="{FF2B5EF4-FFF2-40B4-BE49-F238E27FC236}">
                <a16:creationId xmlns:a16="http://schemas.microsoft.com/office/drawing/2014/main" id="{7313199E-7F3E-9340-87A3-6E30F5A77B5D}"/>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60704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Hans" sz="3600" dirty="0"/>
              <a:t>ABOUT</a:t>
            </a:r>
            <a:r>
              <a:rPr lang="zh-Hans" altLang="en-US" sz="3600" dirty="0"/>
              <a:t> </a:t>
            </a:r>
            <a:r>
              <a:rPr lang="en-US" altLang="zh-Hans" sz="3600" dirty="0"/>
              <a:t>INTUIT</a:t>
            </a:r>
            <a:endParaRPr lang="en-US" sz="3600" dirty="0"/>
          </a:p>
        </p:txBody>
      </p:sp>
      <p:pic>
        <p:nvPicPr>
          <p:cNvPr id="5" name="Picture 4">
            <a:extLst>
              <a:ext uri="{FF2B5EF4-FFF2-40B4-BE49-F238E27FC236}">
                <a16:creationId xmlns:a16="http://schemas.microsoft.com/office/drawing/2014/main" id="{9B2C54EB-EB74-364F-B0E7-44E12B13E247}"/>
              </a:ext>
            </a:extLst>
          </p:cNvPr>
          <p:cNvPicPr>
            <a:picLocks noChangeAspect="1"/>
          </p:cNvPicPr>
          <p:nvPr/>
        </p:nvPicPr>
        <p:blipFill rotWithShape="1">
          <a:blip r:embed="rId3">
            <a:extLst>
              <a:ext uri="{28A0092B-C50C-407E-A947-70E740481C1C}">
                <a14:useLocalDpi xmlns:a14="http://schemas.microsoft.com/office/drawing/2010/main" val="0"/>
              </a:ext>
            </a:extLst>
          </a:blip>
          <a:srcRect l="8246" t="17283" r="8730" b="44117"/>
          <a:stretch/>
        </p:blipFill>
        <p:spPr>
          <a:xfrm>
            <a:off x="3819326" y="1940306"/>
            <a:ext cx="4620137" cy="967994"/>
          </a:xfrm>
          <a:prstGeom prst="rect">
            <a:avLst/>
          </a:prstGeom>
        </p:spPr>
      </p:pic>
      <p:pic>
        <p:nvPicPr>
          <p:cNvPr id="6" name="Picture 5" descr="Cornerstone_2016_RGB.eps">
            <a:extLst>
              <a:ext uri="{FF2B5EF4-FFF2-40B4-BE49-F238E27FC236}">
                <a16:creationId xmlns:a16="http://schemas.microsoft.com/office/drawing/2014/main" id="{54A4F19C-7E89-4344-BD65-8911891E8026}"/>
              </a:ext>
            </a:extLst>
          </p:cNvPr>
          <p:cNvPicPr>
            <a:picLocks noChangeAspect="1"/>
          </p:cNvPicPr>
          <p:nvPr/>
        </p:nvPicPr>
        <p:blipFill rotWithShape="1">
          <a:blip r:embed="rId4">
            <a:extLst>
              <a:ext uri="{28A0092B-C50C-407E-A947-70E740481C1C}">
                <a14:useLocalDpi xmlns:a14="http://schemas.microsoft.com/office/drawing/2010/main" val="0"/>
              </a:ext>
            </a:extLst>
          </a:blip>
          <a:srcRect l="55975"/>
          <a:stretch/>
        </p:blipFill>
        <p:spPr>
          <a:xfrm>
            <a:off x="1308361" y="3207561"/>
            <a:ext cx="9597499" cy="707814"/>
          </a:xfrm>
          <a:prstGeom prst="rect">
            <a:avLst/>
          </a:prstGeom>
        </p:spPr>
      </p:pic>
    </p:spTree>
    <p:extLst>
      <p:ext uri="{BB962C8B-B14F-4D97-AF65-F5344CB8AC3E}">
        <p14:creationId xmlns:p14="http://schemas.microsoft.com/office/powerpoint/2010/main" val="399764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151186"/>
            <a:ext cx="11108388" cy="2999678"/>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1" indent="-571500">
              <a:buFont typeface="Wingdings" pitchFamily="2" charset="2"/>
              <a:buChar char="§"/>
            </a:pPr>
            <a:r>
              <a:rPr lang="en-US" altLang="zh-Hans" sz="3200" dirty="0"/>
              <a:t>To automate the re-training and deployment of updated models</a:t>
            </a:r>
          </a:p>
          <a:p>
            <a:pPr marL="571500" lvl="1" indent="-571500">
              <a:buFont typeface="Wingdings" pitchFamily="2" charset="2"/>
              <a:buChar char="§"/>
            </a:pPr>
            <a:endParaRPr lang="en-US" altLang="zh-Hans" sz="3200" dirty="0"/>
          </a:p>
          <a:p>
            <a:pPr marL="571500" lvl="1" indent="-571500">
              <a:buFont typeface="Wingdings" pitchFamily="2" charset="2"/>
              <a:buChar char="§"/>
            </a:pPr>
            <a:r>
              <a:rPr lang="en-US" altLang="zh-Hans" sz="3200" dirty="0"/>
              <a:t>Model</a:t>
            </a:r>
            <a:r>
              <a:rPr lang="zh-Hans" altLang="en-US" sz="3200" dirty="0"/>
              <a:t> </a:t>
            </a:r>
            <a:r>
              <a:rPr lang="en-US" altLang="zh-Hans" sz="3200" dirty="0"/>
              <a:t>specific</a:t>
            </a:r>
          </a:p>
        </p:txBody>
      </p:sp>
      <p:sp>
        <p:nvSpPr>
          <p:cNvPr id="6" name="Content Placeholder 1">
            <a:extLst>
              <a:ext uri="{FF2B5EF4-FFF2-40B4-BE49-F238E27FC236}">
                <a16:creationId xmlns:a16="http://schemas.microsoft.com/office/drawing/2014/main" id="{A09D3E46-C0EF-474C-B85A-7D27CA3B3AA9}"/>
              </a:ext>
            </a:extLst>
          </p:cNvPr>
          <p:cNvSpPr txBox="1">
            <a:spLocks/>
          </p:cNvSpPr>
          <p:nvPr/>
        </p:nvSpPr>
        <p:spPr>
          <a:xfrm>
            <a:off x="342692" y="1751039"/>
            <a:ext cx="12007765"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r>
              <a:rPr lang="en-US" altLang="zh-Hans" sz="3400" b="1" dirty="0"/>
              <a:t>Scheduled</a:t>
            </a:r>
            <a:r>
              <a:rPr lang="zh-Hans" altLang="en-US" sz="3400" b="1" dirty="0"/>
              <a:t> </a:t>
            </a:r>
            <a:r>
              <a:rPr lang="en-US" altLang="zh-Hans" sz="3400" b="1" dirty="0"/>
              <a:t>Re-training &amp; performance benchmarks</a:t>
            </a:r>
          </a:p>
          <a:p>
            <a:pPr lvl="1"/>
            <a:endParaRPr lang="en-US" altLang="zh-Hans" sz="3400" b="1" dirty="0"/>
          </a:p>
        </p:txBody>
      </p:sp>
      <p:sp>
        <p:nvSpPr>
          <p:cNvPr id="7" name="Action Button: Back or Previous 6">
            <a:hlinkClick r:id="rId3" action="ppaction://hlinksldjump" highlightClick="1"/>
            <a:extLst>
              <a:ext uri="{FF2B5EF4-FFF2-40B4-BE49-F238E27FC236}">
                <a16:creationId xmlns:a16="http://schemas.microsoft.com/office/drawing/2014/main" id="{7826258B-7FC1-914F-98CA-399725B088A0}"/>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02678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FAC9FF-8B32-1E48-92DE-9339A7613FFC}"/>
              </a:ext>
            </a:extLst>
          </p:cNvPr>
          <p:cNvSpPr/>
          <p:nvPr/>
        </p:nvSpPr>
        <p:spPr>
          <a:xfrm>
            <a:off x="6461905" y="296235"/>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11" name="Content Placeholder 1">
            <a:extLst>
              <a:ext uri="{FF2B5EF4-FFF2-40B4-BE49-F238E27FC236}">
                <a16:creationId xmlns:a16="http://schemas.microsoft.com/office/drawing/2014/main" id="{FC76DBDC-E807-C04E-8816-F176F3B4D1AB}"/>
              </a:ext>
            </a:extLst>
          </p:cNvPr>
          <p:cNvSpPr txBox="1">
            <a:spLocks/>
          </p:cNvSpPr>
          <p:nvPr/>
        </p:nvSpPr>
        <p:spPr>
          <a:xfrm>
            <a:off x="249835" y="749676"/>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r>
              <a:rPr lang="en-US" altLang="zh-Hans" sz="2000" dirty="0"/>
              <a:t>Model</a:t>
            </a:r>
            <a:r>
              <a:rPr lang="zh-Hans" altLang="en-US" sz="2000" dirty="0"/>
              <a:t> </a:t>
            </a:r>
            <a:r>
              <a:rPr lang="en-US" altLang="zh-Hans" sz="2000" dirty="0"/>
              <a:t>Training</a:t>
            </a:r>
            <a:r>
              <a:rPr lang="zh-Hans" altLang="en-US" sz="2000" dirty="0"/>
              <a:t> </a:t>
            </a:r>
            <a:r>
              <a:rPr lang="en-US" altLang="zh-Hans" sz="2000" dirty="0"/>
              <a:t>in Docker Container</a:t>
            </a:r>
          </a:p>
        </p:txBody>
      </p:sp>
      <p:sp>
        <p:nvSpPr>
          <p:cNvPr id="6" name="Rectangle 5">
            <a:extLst>
              <a:ext uri="{FF2B5EF4-FFF2-40B4-BE49-F238E27FC236}">
                <a16:creationId xmlns:a16="http://schemas.microsoft.com/office/drawing/2014/main" id="{CE48F663-A2AB-944D-8814-7B38B3C0E5C6}"/>
              </a:ext>
            </a:extLst>
          </p:cNvPr>
          <p:cNvSpPr/>
          <p:nvPr/>
        </p:nvSpPr>
        <p:spPr>
          <a:xfrm>
            <a:off x="7915468" y="1470270"/>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Environment</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Artifact</a:t>
            </a:r>
            <a:endParaRPr lang="en-US" altLang="zh-Hans" sz="1400" dirty="0">
              <a:ln w="12700">
                <a:solidFill>
                  <a:schemeClr val="tx1"/>
                </a:solidFill>
              </a:ln>
              <a:solidFill>
                <a:sysClr val="windowText" lastClr="000000"/>
              </a:solidFill>
            </a:endParaRPr>
          </a:p>
        </p:txBody>
      </p:sp>
      <p:cxnSp>
        <p:nvCxnSpPr>
          <p:cNvPr id="7" name="Straight Arrow Connector 6">
            <a:extLst>
              <a:ext uri="{FF2B5EF4-FFF2-40B4-BE49-F238E27FC236}">
                <a16:creationId xmlns:a16="http://schemas.microsoft.com/office/drawing/2014/main" id="{75B78384-D8D3-3340-A977-263B4F69BA36}"/>
              </a:ext>
            </a:extLst>
          </p:cNvPr>
          <p:cNvCxnSpPr>
            <a:cxnSpLocks/>
          </p:cNvCxnSpPr>
          <p:nvPr/>
        </p:nvCxnSpPr>
        <p:spPr>
          <a:xfrm>
            <a:off x="5850169" y="2156546"/>
            <a:ext cx="0" cy="7138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BFB06E73-D791-304B-A465-EEED082BC046}"/>
              </a:ext>
            </a:extLst>
          </p:cNvPr>
          <p:cNvSpPr/>
          <p:nvPr/>
        </p:nvSpPr>
        <p:spPr>
          <a:xfrm>
            <a:off x="2719080" y="1486856"/>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Docker</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Base</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Image</a:t>
            </a:r>
            <a:endParaRPr lang="en-US" altLang="zh-Hans" sz="1400" dirty="0">
              <a:ln w="12700">
                <a:solidFill>
                  <a:schemeClr val="tx1"/>
                </a:solidFill>
              </a:ln>
              <a:solidFill>
                <a:sysClr val="windowText" lastClr="000000"/>
              </a:solidFill>
            </a:endParaRPr>
          </a:p>
        </p:txBody>
      </p:sp>
      <p:sp>
        <p:nvSpPr>
          <p:cNvPr id="12" name="Rectangle 11">
            <a:extLst>
              <a:ext uri="{FF2B5EF4-FFF2-40B4-BE49-F238E27FC236}">
                <a16:creationId xmlns:a16="http://schemas.microsoft.com/office/drawing/2014/main" id="{98DF8BEB-18A3-1146-BCB0-3420E9D1F2F4}"/>
              </a:ext>
            </a:extLst>
          </p:cNvPr>
          <p:cNvSpPr/>
          <p:nvPr/>
        </p:nvSpPr>
        <p:spPr>
          <a:xfrm>
            <a:off x="5184663" y="1470270"/>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Docker</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file</a:t>
            </a:r>
            <a:endParaRPr lang="en-US" altLang="zh-Hans" sz="1400" dirty="0">
              <a:ln w="12700">
                <a:solidFill>
                  <a:schemeClr val="tx1"/>
                </a:solidFill>
              </a:ln>
              <a:solidFill>
                <a:sysClr val="windowText" lastClr="000000"/>
              </a:solidFill>
            </a:endParaRPr>
          </a:p>
        </p:txBody>
      </p:sp>
      <p:sp>
        <p:nvSpPr>
          <p:cNvPr id="13" name="Rectangle 12">
            <a:extLst>
              <a:ext uri="{FF2B5EF4-FFF2-40B4-BE49-F238E27FC236}">
                <a16:creationId xmlns:a16="http://schemas.microsoft.com/office/drawing/2014/main" id="{E468E6DA-9122-D243-9F90-03DBEF21B580}"/>
              </a:ext>
            </a:extLst>
          </p:cNvPr>
          <p:cNvSpPr/>
          <p:nvPr/>
        </p:nvSpPr>
        <p:spPr>
          <a:xfrm>
            <a:off x="5184663" y="2907524"/>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Model</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Docker</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Image</a:t>
            </a:r>
            <a:endParaRPr lang="en-US" altLang="zh-Hans" sz="1400" dirty="0">
              <a:ln w="12700">
                <a:solidFill>
                  <a:schemeClr val="tx1"/>
                </a:solidFill>
              </a:ln>
              <a:solidFill>
                <a:sysClr val="windowText" lastClr="000000"/>
              </a:solidFill>
            </a:endParaRPr>
          </a:p>
        </p:txBody>
      </p:sp>
      <p:sp>
        <p:nvSpPr>
          <p:cNvPr id="14" name="Rectangle 13">
            <a:extLst>
              <a:ext uri="{FF2B5EF4-FFF2-40B4-BE49-F238E27FC236}">
                <a16:creationId xmlns:a16="http://schemas.microsoft.com/office/drawing/2014/main" id="{8A00154D-B726-8641-B3AD-2CD1D2439467}"/>
              </a:ext>
            </a:extLst>
          </p:cNvPr>
          <p:cNvSpPr/>
          <p:nvPr/>
        </p:nvSpPr>
        <p:spPr>
          <a:xfrm>
            <a:off x="2702143" y="4042610"/>
            <a:ext cx="1331013" cy="1002241"/>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Feature</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Discovery &amp; Model</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Development</a:t>
            </a:r>
            <a:r>
              <a:rPr lang="zh-Hans" altLang="en-US" sz="1400" dirty="0">
                <a:ln w="12700">
                  <a:solidFill>
                    <a:schemeClr val="tx1"/>
                  </a:solidFill>
                </a:ln>
                <a:solidFill>
                  <a:schemeClr val="tx1">
                    <a:lumMod val="95000"/>
                    <a:lumOff val="5000"/>
                  </a:schemeClr>
                </a:solidFill>
              </a:rPr>
              <a:t> </a:t>
            </a:r>
            <a:endParaRPr lang="en-US" altLang="zh-Hans" sz="1400" dirty="0">
              <a:ln w="12700">
                <a:solidFill>
                  <a:schemeClr val="tx1"/>
                </a:solidFill>
              </a:ln>
              <a:solidFill>
                <a:sysClr val="windowText" lastClr="000000"/>
              </a:solidFill>
            </a:endParaRPr>
          </a:p>
        </p:txBody>
      </p:sp>
      <p:sp>
        <p:nvSpPr>
          <p:cNvPr id="15" name="Rectangle 14">
            <a:extLst>
              <a:ext uri="{FF2B5EF4-FFF2-40B4-BE49-F238E27FC236}">
                <a16:creationId xmlns:a16="http://schemas.microsoft.com/office/drawing/2014/main" id="{BAB8D8DF-EE15-A144-9A6A-52E88F0262C5}"/>
              </a:ext>
            </a:extLst>
          </p:cNvPr>
          <p:cNvSpPr/>
          <p:nvPr/>
        </p:nvSpPr>
        <p:spPr>
          <a:xfrm>
            <a:off x="5184663" y="4344778"/>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Model</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Code</a:t>
            </a:r>
            <a:endParaRPr lang="en-US" altLang="zh-Hans" sz="1400" dirty="0">
              <a:ln w="12700">
                <a:solidFill>
                  <a:schemeClr val="tx1"/>
                </a:solidFill>
              </a:ln>
              <a:solidFill>
                <a:sysClr val="windowText" lastClr="000000"/>
              </a:solidFill>
            </a:endParaRPr>
          </a:p>
        </p:txBody>
      </p:sp>
      <p:sp>
        <p:nvSpPr>
          <p:cNvPr id="17" name="Rectangle 16">
            <a:extLst>
              <a:ext uri="{FF2B5EF4-FFF2-40B4-BE49-F238E27FC236}">
                <a16:creationId xmlns:a16="http://schemas.microsoft.com/office/drawing/2014/main" id="{0AF145E7-70D9-5A40-9A3D-05CC4F13071F}"/>
              </a:ext>
            </a:extLst>
          </p:cNvPr>
          <p:cNvSpPr/>
          <p:nvPr/>
        </p:nvSpPr>
        <p:spPr>
          <a:xfrm>
            <a:off x="9730452" y="4158020"/>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Trained</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Model</a:t>
            </a:r>
            <a:endParaRPr lang="en-US" altLang="zh-Hans" sz="1400" dirty="0">
              <a:ln w="12700">
                <a:solidFill>
                  <a:schemeClr val="tx1"/>
                </a:solidFill>
              </a:ln>
              <a:solidFill>
                <a:sysClr val="windowText" lastClr="000000"/>
              </a:solidFill>
            </a:endParaRPr>
          </a:p>
        </p:txBody>
      </p:sp>
      <p:sp>
        <p:nvSpPr>
          <p:cNvPr id="18" name="Rectangle 17">
            <a:extLst>
              <a:ext uri="{FF2B5EF4-FFF2-40B4-BE49-F238E27FC236}">
                <a16:creationId xmlns:a16="http://schemas.microsoft.com/office/drawing/2014/main" id="{A0B2D8CF-1395-4147-A206-3B00E8ABBC58}"/>
              </a:ext>
            </a:extLst>
          </p:cNvPr>
          <p:cNvSpPr/>
          <p:nvPr/>
        </p:nvSpPr>
        <p:spPr>
          <a:xfrm>
            <a:off x="7463774" y="5748039"/>
            <a:ext cx="1331013" cy="70007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Training</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Datasets</a:t>
            </a:r>
            <a:endParaRPr lang="en-US" altLang="zh-Hans" sz="1400" dirty="0">
              <a:ln w="12700">
                <a:solidFill>
                  <a:schemeClr val="tx1"/>
                </a:solidFill>
              </a:ln>
              <a:solidFill>
                <a:sysClr val="windowText" lastClr="000000"/>
              </a:solidFill>
            </a:endParaRPr>
          </a:p>
        </p:txBody>
      </p:sp>
      <p:sp>
        <p:nvSpPr>
          <p:cNvPr id="19" name="Rectangle 18">
            <a:extLst>
              <a:ext uri="{FF2B5EF4-FFF2-40B4-BE49-F238E27FC236}">
                <a16:creationId xmlns:a16="http://schemas.microsoft.com/office/drawing/2014/main" id="{E336EECD-51D8-3C4A-8F4F-F7A28C8CDFB2}"/>
              </a:ext>
            </a:extLst>
          </p:cNvPr>
          <p:cNvSpPr/>
          <p:nvPr/>
        </p:nvSpPr>
        <p:spPr>
          <a:xfrm>
            <a:off x="7170291" y="3533427"/>
            <a:ext cx="1956527" cy="1790227"/>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Host</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Server</a:t>
            </a: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ln w="12700">
                <a:solidFill>
                  <a:schemeClr val="tx1"/>
                </a:solidFill>
              </a:ln>
              <a:solidFill>
                <a:sysClr val="windowText" lastClr="000000"/>
              </a:solidFill>
            </a:endParaRPr>
          </a:p>
        </p:txBody>
      </p:sp>
      <p:cxnSp>
        <p:nvCxnSpPr>
          <p:cNvPr id="20" name="Straight Arrow Connector 19">
            <a:extLst>
              <a:ext uri="{FF2B5EF4-FFF2-40B4-BE49-F238E27FC236}">
                <a16:creationId xmlns:a16="http://schemas.microsoft.com/office/drawing/2014/main" id="{25343BDC-E99E-0246-A2FE-35B5DBE81847}"/>
              </a:ext>
            </a:extLst>
          </p:cNvPr>
          <p:cNvCxnSpPr>
            <a:cxnSpLocks/>
          </p:cNvCxnSpPr>
          <p:nvPr/>
        </p:nvCxnSpPr>
        <p:spPr>
          <a:xfrm>
            <a:off x="4050094" y="1832138"/>
            <a:ext cx="113456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D5EAE2D7-AC5F-724D-9814-D90745317261}"/>
              </a:ext>
            </a:extLst>
          </p:cNvPr>
          <p:cNvCxnSpPr>
            <a:cxnSpLocks/>
          </p:cNvCxnSpPr>
          <p:nvPr/>
        </p:nvCxnSpPr>
        <p:spPr>
          <a:xfrm>
            <a:off x="4050094" y="4631486"/>
            <a:ext cx="113456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70DA358-C1B9-5B40-8C16-3A0C6AEE69CE}"/>
              </a:ext>
            </a:extLst>
          </p:cNvPr>
          <p:cNvCxnSpPr>
            <a:cxnSpLocks/>
          </p:cNvCxnSpPr>
          <p:nvPr/>
        </p:nvCxnSpPr>
        <p:spPr>
          <a:xfrm>
            <a:off x="6515676" y="4631486"/>
            <a:ext cx="100677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40610007-D742-3B46-959A-DEBC5104DA0B}"/>
              </a:ext>
            </a:extLst>
          </p:cNvPr>
          <p:cNvCxnSpPr>
            <a:cxnSpLocks/>
            <a:endCxn id="17" idx="1"/>
          </p:cNvCxnSpPr>
          <p:nvPr/>
        </p:nvCxnSpPr>
        <p:spPr>
          <a:xfrm>
            <a:off x="8853463" y="4508057"/>
            <a:ext cx="8769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53BAA50D-5FD3-6B43-A518-8DD3B0D99B7A}"/>
              </a:ext>
            </a:extLst>
          </p:cNvPr>
          <p:cNvCxnSpPr>
            <a:cxnSpLocks/>
          </p:cNvCxnSpPr>
          <p:nvPr/>
        </p:nvCxnSpPr>
        <p:spPr>
          <a:xfrm flipV="1">
            <a:off x="8148555" y="4973503"/>
            <a:ext cx="0" cy="7738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72B5C95B-BAD4-DD48-BC59-A73E4DE9B5C6}"/>
              </a:ext>
            </a:extLst>
          </p:cNvPr>
          <p:cNvCxnSpPr>
            <a:cxnSpLocks/>
          </p:cNvCxnSpPr>
          <p:nvPr/>
        </p:nvCxnSpPr>
        <p:spPr>
          <a:xfrm>
            <a:off x="7006763" y="4258506"/>
            <a:ext cx="51568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E002A264-3C66-964B-AFB8-26C5AC2C7933}"/>
              </a:ext>
            </a:extLst>
          </p:cNvPr>
          <p:cNvCxnSpPr>
            <a:cxnSpLocks/>
            <a:stCxn id="6" idx="1"/>
          </p:cNvCxnSpPr>
          <p:nvPr/>
        </p:nvCxnSpPr>
        <p:spPr>
          <a:xfrm flipH="1">
            <a:off x="6515676" y="1820307"/>
            <a:ext cx="13997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2BDCC883-49E4-E345-B501-8E87D8EB3366}"/>
              </a:ext>
            </a:extLst>
          </p:cNvPr>
          <p:cNvCxnSpPr>
            <a:cxnSpLocks/>
          </p:cNvCxnSpPr>
          <p:nvPr/>
        </p:nvCxnSpPr>
        <p:spPr>
          <a:xfrm>
            <a:off x="6515676" y="3272931"/>
            <a:ext cx="491087"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5F498A1C-93BF-CB44-89FD-2E5D6C0D8BF1}"/>
              </a:ext>
            </a:extLst>
          </p:cNvPr>
          <p:cNvCxnSpPr>
            <a:cxnSpLocks/>
          </p:cNvCxnSpPr>
          <p:nvPr/>
        </p:nvCxnSpPr>
        <p:spPr>
          <a:xfrm>
            <a:off x="7006763" y="3272931"/>
            <a:ext cx="0" cy="985575"/>
          </a:xfrm>
          <a:prstGeom prst="line">
            <a:avLst/>
          </a:prstGeom>
        </p:spPr>
        <p:style>
          <a:lnRef idx="2">
            <a:schemeClr val="dk1"/>
          </a:lnRef>
          <a:fillRef idx="0">
            <a:schemeClr val="dk1"/>
          </a:fillRef>
          <a:effectRef idx="1">
            <a:schemeClr val="dk1"/>
          </a:effectRef>
          <a:fontRef idx="minor">
            <a:schemeClr val="tx1"/>
          </a:fontRef>
        </p:style>
      </p:cxnSp>
      <p:sp>
        <p:nvSpPr>
          <p:cNvPr id="25" name="Action Button: Back or Previous 24">
            <a:hlinkClick r:id="rId3" action="ppaction://hlinksldjump" highlightClick="1"/>
            <a:extLst>
              <a:ext uri="{FF2B5EF4-FFF2-40B4-BE49-F238E27FC236}">
                <a16:creationId xmlns:a16="http://schemas.microsoft.com/office/drawing/2014/main" id="{4F3F344F-CBC6-C841-A91B-4AE38D40987F}"/>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6D8E63-08CC-D048-AA1C-C015C3F9767A}"/>
              </a:ext>
            </a:extLst>
          </p:cNvPr>
          <p:cNvSpPr/>
          <p:nvPr/>
        </p:nvSpPr>
        <p:spPr>
          <a:xfrm>
            <a:off x="7522450" y="4042611"/>
            <a:ext cx="1331013" cy="930892"/>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400" dirty="0">
                <a:ln w="12700">
                  <a:solidFill>
                    <a:schemeClr val="tx1"/>
                  </a:solidFill>
                </a:ln>
                <a:solidFill>
                  <a:schemeClr val="tx1">
                    <a:lumMod val="95000"/>
                    <a:lumOff val="5000"/>
                  </a:schemeClr>
                </a:solidFill>
              </a:rPr>
              <a:t>Model</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Docker</a:t>
            </a:r>
            <a:r>
              <a:rPr lang="zh-Hans" altLang="en-US" sz="1400" dirty="0">
                <a:ln w="12700">
                  <a:solidFill>
                    <a:schemeClr val="tx1"/>
                  </a:solidFill>
                </a:ln>
                <a:solidFill>
                  <a:schemeClr val="tx1">
                    <a:lumMod val="95000"/>
                    <a:lumOff val="5000"/>
                  </a:schemeClr>
                </a:solidFill>
              </a:rPr>
              <a:t> </a:t>
            </a:r>
            <a:r>
              <a:rPr lang="en-US" altLang="zh-Hans" sz="1400" dirty="0">
                <a:ln w="12700">
                  <a:solidFill>
                    <a:schemeClr val="tx1"/>
                  </a:solidFill>
                </a:ln>
                <a:solidFill>
                  <a:schemeClr val="tx1">
                    <a:lumMod val="95000"/>
                    <a:lumOff val="5000"/>
                  </a:schemeClr>
                </a:solidFill>
              </a:rPr>
              <a:t>Container</a:t>
            </a:r>
            <a:endParaRPr lang="en-US" altLang="zh-Hans" sz="1400" dirty="0">
              <a:ln w="12700">
                <a:solidFill>
                  <a:schemeClr val="tx1"/>
                </a:solidFill>
              </a:ln>
              <a:solidFill>
                <a:sysClr val="windowText" lastClr="000000"/>
              </a:solidFill>
            </a:endParaRPr>
          </a:p>
        </p:txBody>
      </p:sp>
    </p:spTree>
    <p:extLst>
      <p:ext uri="{BB962C8B-B14F-4D97-AF65-F5344CB8AC3E}">
        <p14:creationId xmlns:p14="http://schemas.microsoft.com/office/powerpoint/2010/main" val="471098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9"/>
                                        </p:tgtEl>
                                        <p:attrNameLst>
                                          <p:attrName>fillcolor</p:attrName>
                                        </p:attrNameLst>
                                      </p:cBhvr>
                                      <p:to>
                                        <a:schemeClr val="accent2"/>
                                      </p:to>
                                    </p:animClr>
                                    <p:set>
                                      <p:cBhvr>
                                        <p:cTn id="11" dur="2000" fill="hold"/>
                                        <p:tgtEl>
                                          <p:spTgt spid="9"/>
                                        </p:tgtEl>
                                        <p:attrNameLst>
                                          <p:attrName>fill.type</p:attrName>
                                        </p:attrNameLst>
                                      </p:cBhvr>
                                      <p:to>
                                        <p:strVal val="solid"/>
                                      </p:to>
                                    </p:set>
                                    <p:set>
                                      <p:cBhvr>
                                        <p:cTn id="12" dur="2000" fill="hold"/>
                                        <p:tgtEl>
                                          <p:spTgt spid="9"/>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2"/>
                                        </p:tgtEl>
                                        <p:attrNameLst>
                                          <p:attrName>fillcolor</p:attrName>
                                        </p:attrNameLst>
                                      </p:cBhvr>
                                      <p:to>
                                        <a:schemeClr val="accent2"/>
                                      </p:to>
                                    </p:animClr>
                                    <p:set>
                                      <p:cBhvr>
                                        <p:cTn id="17" dur="2000" fill="hold"/>
                                        <p:tgtEl>
                                          <p:spTgt spid="12"/>
                                        </p:tgtEl>
                                        <p:attrNameLst>
                                          <p:attrName>fill.type</p:attrName>
                                        </p:attrNameLst>
                                      </p:cBhvr>
                                      <p:to>
                                        <p:strVal val="solid"/>
                                      </p:to>
                                    </p:set>
                                    <p:set>
                                      <p:cBhvr>
                                        <p:cTn id="18" dur="2000" fill="hold"/>
                                        <p:tgtEl>
                                          <p:spTgt spid="12"/>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3"/>
                                        </p:tgtEl>
                                        <p:attrNameLst>
                                          <p:attrName>fillcolor</p:attrName>
                                        </p:attrNameLst>
                                      </p:cBhvr>
                                      <p:to>
                                        <a:schemeClr val="accent2"/>
                                      </p:to>
                                    </p:animClr>
                                    <p:set>
                                      <p:cBhvr>
                                        <p:cTn id="23" dur="2000" fill="hold"/>
                                        <p:tgtEl>
                                          <p:spTgt spid="13"/>
                                        </p:tgtEl>
                                        <p:attrNameLst>
                                          <p:attrName>fill.type</p:attrName>
                                        </p:attrNameLst>
                                      </p:cBhvr>
                                      <p:to>
                                        <p:strVal val="solid"/>
                                      </p:to>
                                    </p:set>
                                    <p:set>
                                      <p:cBhvr>
                                        <p:cTn id="24" dur="2000" fill="hold"/>
                                        <p:tgtEl>
                                          <p:spTgt spid="13"/>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6"/>
                                        </p:tgtEl>
                                        <p:attrNameLst>
                                          <p:attrName>fillcolor</p:attrName>
                                        </p:attrNameLst>
                                      </p:cBhvr>
                                      <p:to>
                                        <a:schemeClr val="accent2"/>
                                      </p:to>
                                    </p:animClr>
                                    <p:set>
                                      <p:cBhvr>
                                        <p:cTn id="29" dur="2000" fill="hold"/>
                                        <p:tgtEl>
                                          <p:spTgt spid="26"/>
                                        </p:tgtEl>
                                        <p:attrNameLst>
                                          <p:attrName>fill.type</p:attrName>
                                        </p:attrNameLst>
                                      </p:cBhvr>
                                      <p:to>
                                        <p:strVal val="solid"/>
                                      </p:to>
                                    </p:set>
                                    <p:set>
                                      <p:cBhvr>
                                        <p:cTn id="30" dur="2000" fill="hold"/>
                                        <p:tgtEl>
                                          <p:spTgt spid="26"/>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5"/>
                                        </p:tgtEl>
                                        <p:attrNameLst>
                                          <p:attrName>fillcolor</p:attrName>
                                        </p:attrNameLst>
                                      </p:cBhvr>
                                      <p:to>
                                        <a:schemeClr val="accent2"/>
                                      </p:to>
                                    </p:animClr>
                                    <p:set>
                                      <p:cBhvr>
                                        <p:cTn id="35" dur="2000" fill="hold"/>
                                        <p:tgtEl>
                                          <p:spTgt spid="15"/>
                                        </p:tgtEl>
                                        <p:attrNameLst>
                                          <p:attrName>fill.type</p:attrName>
                                        </p:attrNameLst>
                                      </p:cBhvr>
                                      <p:to>
                                        <p:strVal val="solid"/>
                                      </p:to>
                                    </p:set>
                                    <p:set>
                                      <p:cBhvr>
                                        <p:cTn id="36" dur="2000" fill="hold"/>
                                        <p:tgtEl>
                                          <p:spTgt spid="1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8"/>
                                        </p:tgtEl>
                                        <p:attrNameLst>
                                          <p:attrName>fillcolor</p:attrName>
                                        </p:attrNameLst>
                                      </p:cBhvr>
                                      <p:to>
                                        <a:schemeClr val="accent2"/>
                                      </p:to>
                                    </p:animClr>
                                    <p:set>
                                      <p:cBhvr>
                                        <p:cTn id="41" dur="2000" fill="hold"/>
                                        <p:tgtEl>
                                          <p:spTgt spid="18"/>
                                        </p:tgtEl>
                                        <p:attrNameLst>
                                          <p:attrName>fill.type</p:attrName>
                                        </p:attrNameLst>
                                      </p:cBhvr>
                                      <p:to>
                                        <p:strVal val="solid"/>
                                      </p:to>
                                    </p:set>
                                    <p:set>
                                      <p:cBhvr>
                                        <p:cTn id="42" dur="2000" fill="hold"/>
                                        <p:tgtEl>
                                          <p:spTgt spid="18"/>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7"/>
                                        </p:tgtEl>
                                        <p:attrNameLst>
                                          <p:attrName>fillcolor</p:attrName>
                                        </p:attrNameLst>
                                      </p:cBhvr>
                                      <p:to>
                                        <a:schemeClr val="accent2"/>
                                      </p:to>
                                    </p:animClr>
                                    <p:set>
                                      <p:cBhvr>
                                        <p:cTn id="47" dur="2000" fill="hold"/>
                                        <p:tgtEl>
                                          <p:spTgt spid="17"/>
                                        </p:tgtEl>
                                        <p:attrNameLst>
                                          <p:attrName>fill.type</p:attrName>
                                        </p:attrNameLst>
                                      </p:cBhvr>
                                      <p:to>
                                        <p:strVal val="solid"/>
                                      </p:to>
                                    </p:set>
                                    <p:set>
                                      <p:cBhvr>
                                        <p:cTn id="4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14" name="Rectangle 13">
            <a:extLst>
              <a:ext uri="{FF2B5EF4-FFF2-40B4-BE49-F238E27FC236}">
                <a16:creationId xmlns:a16="http://schemas.microsoft.com/office/drawing/2014/main" id="{F7C6938D-D197-4042-8519-983D5B1EBCE5}"/>
              </a:ext>
            </a:extLst>
          </p:cNvPr>
          <p:cNvSpPr/>
          <p:nvPr/>
        </p:nvSpPr>
        <p:spPr>
          <a:xfrm>
            <a:off x="2282945" y="2720270"/>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Discovery</a:t>
            </a:r>
            <a:endParaRPr lang="en-US" dirty="0">
              <a:solidFill>
                <a:schemeClr val="tx1">
                  <a:lumMod val="95000"/>
                  <a:lumOff val="5000"/>
                </a:schemeClr>
              </a:solidFill>
            </a:endParaRPr>
          </a:p>
        </p:txBody>
      </p:sp>
      <p:sp>
        <p:nvSpPr>
          <p:cNvPr id="21" name="Rectangle 20">
            <a:extLst>
              <a:ext uri="{FF2B5EF4-FFF2-40B4-BE49-F238E27FC236}">
                <a16:creationId xmlns:a16="http://schemas.microsoft.com/office/drawing/2014/main" id="{C88F6C00-3537-CD4C-A3EC-28DE51A4608F}"/>
              </a:ext>
            </a:extLst>
          </p:cNvPr>
          <p:cNvSpPr/>
          <p:nvPr/>
        </p:nvSpPr>
        <p:spPr>
          <a:xfrm>
            <a:off x="4330943"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Feature</a:t>
            </a:r>
            <a:r>
              <a:rPr lang="zh-Hans" altLang="en-US" dirty="0">
                <a:solidFill>
                  <a:schemeClr val="tx1">
                    <a:lumMod val="95000"/>
                    <a:lumOff val="5000"/>
                  </a:schemeClr>
                </a:solidFill>
              </a:rPr>
              <a:t> </a:t>
            </a:r>
            <a:r>
              <a:rPr lang="en-US" altLang="zh-Hans" dirty="0">
                <a:solidFill>
                  <a:schemeClr val="tx1">
                    <a:lumMod val="95000"/>
                    <a:lumOff val="5000"/>
                  </a:schemeClr>
                </a:solidFill>
              </a:rPr>
              <a:t>Engineering</a:t>
            </a:r>
            <a:endParaRPr lang="en-US" dirty="0">
              <a:solidFill>
                <a:schemeClr val="tx1">
                  <a:lumMod val="95000"/>
                  <a:lumOff val="5000"/>
                </a:schemeClr>
              </a:solidFill>
            </a:endParaRPr>
          </a:p>
        </p:txBody>
      </p:sp>
      <p:sp>
        <p:nvSpPr>
          <p:cNvPr id="22" name="Rectangle 21">
            <a:extLst>
              <a:ext uri="{FF2B5EF4-FFF2-40B4-BE49-F238E27FC236}">
                <a16:creationId xmlns:a16="http://schemas.microsoft.com/office/drawing/2014/main" id="{44BB3ADA-6C7F-0F4E-A0B2-EC605FE594BF}"/>
              </a:ext>
            </a:extLst>
          </p:cNvPr>
          <p:cNvSpPr/>
          <p:nvPr/>
        </p:nvSpPr>
        <p:spPr>
          <a:xfrm>
            <a:off x="8412107"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Training</a:t>
            </a:r>
            <a:endParaRPr lang="en-US" dirty="0">
              <a:solidFill>
                <a:schemeClr val="tx1">
                  <a:lumMod val="95000"/>
                  <a:lumOff val="5000"/>
                </a:schemeClr>
              </a:solidFill>
            </a:endParaRPr>
          </a:p>
        </p:txBody>
      </p:sp>
      <p:sp>
        <p:nvSpPr>
          <p:cNvPr id="23" name="Rectangle 22">
            <a:extLst>
              <a:ext uri="{FF2B5EF4-FFF2-40B4-BE49-F238E27FC236}">
                <a16:creationId xmlns:a16="http://schemas.microsoft.com/office/drawing/2014/main" id="{C72439B9-57F6-C04B-8BFB-5622D679C982}"/>
              </a:ext>
            </a:extLst>
          </p:cNvPr>
          <p:cNvSpPr/>
          <p:nvPr/>
        </p:nvSpPr>
        <p:spPr>
          <a:xfrm>
            <a:off x="10445273" y="2704061"/>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Scoring</a:t>
            </a:r>
            <a:endParaRPr lang="en-US" dirty="0">
              <a:solidFill>
                <a:schemeClr val="tx1">
                  <a:lumMod val="95000"/>
                  <a:lumOff val="5000"/>
                </a:schemeClr>
              </a:solidFill>
            </a:endParaRPr>
          </a:p>
        </p:txBody>
      </p:sp>
      <p:sp>
        <p:nvSpPr>
          <p:cNvPr id="24" name="Rectangle 23">
            <a:extLst>
              <a:ext uri="{FF2B5EF4-FFF2-40B4-BE49-F238E27FC236}">
                <a16:creationId xmlns:a16="http://schemas.microsoft.com/office/drawing/2014/main" id="{DF28DE93-5539-8048-87DF-0E4F144B4050}"/>
              </a:ext>
            </a:extLst>
          </p:cNvPr>
          <p:cNvSpPr/>
          <p:nvPr/>
        </p:nvSpPr>
        <p:spPr>
          <a:xfrm>
            <a:off x="6378941" y="2716502"/>
            <a:ext cx="1470455" cy="107519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sz="1600" dirty="0">
                <a:solidFill>
                  <a:schemeClr val="tx1">
                    <a:lumMod val="95000"/>
                    <a:lumOff val="5000"/>
                  </a:schemeClr>
                </a:solidFill>
              </a:rPr>
              <a:t>Development</a:t>
            </a:r>
            <a:endParaRPr lang="en-US" sz="1600" dirty="0">
              <a:solidFill>
                <a:schemeClr val="tx1">
                  <a:lumMod val="95000"/>
                  <a:lumOff val="5000"/>
                </a:schemeClr>
              </a:solidFill>
            </a:endParaRPr>
          </a:p>
        </p:txBody>
      </p:sp>
      <p:sp>
        <p:nvSpPr>
          <p:cNvPr id="6" name="Striped Right Arrow 5">
            <a:extLst>
              <a:ext uri="{FF2B5EF4-FFF2-40B4-BE49-F238E27FC236}">
                <a16:creationId xmlns:a16="http://schemas.microsoft.com/office/drawing/2014/main" id="{5D8D8EA0-9B1D-304A-A6DA-C17B124FF108}"/>
              </a:ext>
            </a:extLst>
          </p:cNvPr>
          <p:cNvSpPr/>
          <p:nvPr/>
        </p:nvSpPr>
        <p:spPr>
          <a:xfrm>
            <a:off x="244841" y="2526603"/>
            <a:ext cx="1975480" cy="1475173"/>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Ingestion</a:t>
            </a:r>
            <a:endParaRPr lang="en-US" dirty="0">
              <a:solidFill>
                <a:schemeClr val="tx1">
                  <a:lumMod val="95000"/>
                  <a:lumOff val="5000"/>
                </a:schemeClr>
              </a:solidFill>
            </a:endParaRPr>
          </a:p>
        </p:txBody>
      </p:sp>
      <p:sp>
        <p:nvSpPr>
          <p:cNvPr id="25" name="Striped Right Arrow 24">
            <a:extLst>
              <a:ext uri="{FF2B5EF4-FFF2-40B4-BE49-F238E27FC236}">
                <a16:creationId xmlns:a16="http://schemas.microsoft.com/office/drawing/2014/main" id="{4D946371-0952-DD42-9DE2-85DE6A924197}"/>
              </a:ext>
            </a:extLst>
          </p:cNvPr>
          <p:cNvSpPr/>
          <p:nvPr/>
        </p:nvSpPr>
        <p:spPr>
          <a:xfrm>
            <a:off x="3808608"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6" name="Striped Right Arrow 25">
            <a:extLst>
              <a:ext uri="{FF2B5EF4-FFF2-40B4-BE49-F238E27FC236}">
                <a16:creationId xmlns:a16="http://schemas.microsoft.com/office/drawing/2014/main" id="{D9837C6F-0810-4E45-991E-2E412AB46934}"/>
              </a:ext>
            </a:extLst>
          </p:cNvPr>
          <p:cNvSpPr/>
          <p:nvPr/>
        </p:nvSpPr>
        <p:spPr>
          <a:xfrm>
            <a:off x="5861964"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7" name="Striped Right Arrow 26">
            <a:extLst>
              <a:ext uri="{FF2B5EF4-FFF2-40B4-BE49-F238E27FC236}">
                <a16:creationId xmlns:a16="http://schemas.microsoft.com/office/drawing/2014/main" id="{A27A3D93-5DD6-A844-B879-BE2B301EA472}"/>
              </a:ext>
            </a:extLst>
          </p:cNvPr>
          <p:cNvSpPr/>
          <p:nvPr/>
        </p:nvSpPr>
        <p:spPr>
          <a:xfrm>
            <a:off x="7914079"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8" name="Striped Right Arrow 27">
            <a:extLst>
              <a:ext uri="{FF2B5EF4-FFF2-40B4-BE49-F238E27FC236}">
                <a16:creationId xmlns:a16="http://schemas.microsoft.com/office/drawing/2014/main" id="{BB69D2A0-4D72-CB43-9CCB-A71C4C8C8E4B}"/>
              </a:ext>
            </a:extLst>
          </p:cNvPr>
          <p:cNvSpPr/>
          <p:nvPr/>
        </p:nvSpPr>
        <p:spPr>
          <a:xfrm>
            <a:off x="9942319" y="3004654"/>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7" name="Curved Down Arrow 6">
            <a:extLst>
              <a:ext uri="{FF2B5EF4-FFF2-40B4-BE49-F238E27FC236}">
                <a16:creationId xmlns:a16="http://schemas.microsoft.com/office/drawing/2014/main" id="{1E9459F8-6C78-744E-B5E5-38FAD8E7DD3D}"/>
              </a:ext>
            </a:extLst>
          </p:cNvPr>
          <p:cNvSpPr/>
          <p:nvPr/>
        </p:nvSpPr>
        <p:spPr>
          <a:xfrm rot="10800000">
            <a:off x="5029998" y="3891946"/>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9" name="Curved Down Arrow 28">
            <a:extLst>
              <a:ext uri="{FF2B5EF4-FFF2-40B4-BE49-F238E27FC236}">
                <a16:creationId xmlns:a16="http://schemas.microsoft.com/office/drawing/2014/main" id="{DF39E9E0-3349-4146-ABDF-BEEE9A6B770F}"/>
              </a:ext>
            </a:extLst>
          </p:cNvPr>
          <p:cNvSpPr/>
          <p:nvPr/>
        </p:nvSpPr>
        <p:spPr>
          <a:xfrm rot="10800000">
            <a:off x="7344867" y="3891947"/>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Curved Up Arrow 7">
            <a:extLst>
              <a:ext uri="{FF2B5EF4-FFF2-40B4-BE49-F238E27FC236}">
                <a16:creationId xmlns:a16="http://schemas.microsoft.com/office/drawing/2014/main" id="{DC6D3063-3AFD-AA44-95DD-FD54520BD508}"/>
              </a:ext>
            </a:extLst>
          </p:cNvPr>
          <p:cNvSpPr/>
          <p:nvPr/>
        </p:nvSpPr>
        <p:spPr>
          <a:xfrm rot="10800000">
            <a:off x="4898909" y="1468849"/>
            <a:ext cx="4300954" cy="1183136"/>
          </a:xfrm>
          <a:prstGeom prst="curved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Striped Right Arrow 8">
            <a:extLst>
              <a:ext uri="{FF2B5EF4-FFF2-40B4-BE49-F238E27FC236}">
                <a16:creationId xmlns:a16="http://schemas.microsoft.com/office/drawing/2014/main" id="{074A0A35-6EB4-704F-B441-9509306E2593}"/>
              </a:ext>
            </a:extLst>
          </p:cNvPr>
          <p:cNvSpPr/>
          <p:nvPr/>
        </p:nvSpPr>
        <p:spPr>
          <a:xfrm>
            <a:off x="244841" y="4778529"/>
            <a:ext cx="11670887" cy="878891"/>
          </a:xfrm>
          <a:prstGeom prst="stripedRightArrow">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solidFill>
              </a:rPr>
              <a:t>Life-Cycle</a:t>
            </a:r>
            <a:r>
              <a:rPr lang="zh-Hans" altLang="en-US" dirty="0">
                <a:solidFill>
                  <a:schemeClr val="tx1"/>
                </a:solidFill>
              </a:rPr>
              <a:t> </a:t>
            </a:r>
            <a:r>
              <a:rPr lang="en-US" altLang="zh-Hans" dirty="0">
                <a:solidFill>
                  <a:schemeClr val="tx1"/>
                </a:solidFill>
              </a:rPr>
              <a:t>Management</a:t>
            </a:r>
            <a:endParaRPr lang="en-US" dirty="0">
              <a:solidFill>
                <a:schemeClr val="tx1"/>
              </a:solidFill>
            </a:endParaRPr>
          </a:p>
        </p:txBody>
      </p:sp>
      <p:sp>
        <p:nvSpPr>
          <p:cNvPr id="18" name="Action Button: Back or Previous 17">
            <a:hlinkClick r:id="rId3" action="ppaction://hlinksldjump" highlightClick="1"/>
            <a:extLst>
              <a:ext uri="{FF2B5EF4-FFF2-40B4-BE49-F238E27FC236}">
                <a16:creationId xmlns:a16="http://schemas.microsoft.com/office/drawing/2014/main" id="{7E300705-E76B-6547-84C9-A1F785FBEB66}"/>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460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
                                        </p:tgtEl>
                                        <p:attrNameLst>
                                          <p:attrName>ppt_x</p:attrName>
                                          <p:attrName>ppt_y</p:attrName>
                                        </p:attrNameLst>
                                      </p:cBhvr>
                                    </p:animMotion>
                                    <p:animRot by="1500000">
                                      <p:cBhvr>
                                        <p:cTn id="7" dur="125" fill="hold">
                                          <p:stCondLst>
                                            <p:cond delay="0"/>
                                          </p:stCondLst>
                                        </p:cTn>
                                        <p:tgtEl>
                                          <p:spTgt spid="22"/>
                                        </p:tgtEl>
                                        <p:attrNameLst>
                                          <p:attrName>r</p:attrName>
                                        </p:attrNameLst>
                                      </p:cBhvr>
                                    </p:animRot>
                                    <p:animRot by="-1500000">
                                      <p:cBhvr>
                                        <p:cTn id="8" dur="125" fill="hold">
                                          <p:stCondLst>
                                            <p:cond delay="125"/>
                                          </p:stCondLst>
                                        </p:cTn>
                                        <p:tgtEl>
                                          <p:spTgt spid="22"/>
                                        </p:tgtEl>
                                        <p:attrNameLst>
                                          <p:attrName>r</p:attrName>
                                        </p:attrNameLst>
                                      </p:cBhvr>
                                    </p:animRot>
                                    <p:animRot by="-1500000">
                                      <p:cBhvr>
                                        <p:cTn id="9" dur="125" fill="hold">
                                          <p:stCondLst>
                                            <p:cond delay="250"/>
                                          </p:stCondLst>
                                        </p:cTn>
                                        <p:tgtEl>
                                          <p:spTgt spid="22"/>
                                        </p:tgtEl>
                                        <p:attrNameLst>
                                          <p:attrName>r</p:attrName>
                                        </p:attrNameLst>
                                      </p:cBhvr>
                                    </p:animRot>
                                    <p:animRot by="1500000">
                                      <p:cBhvr>
                                        <p:cTn id="10"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2943421" y="4029715"/>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endParaRPr lang="en-US" altLang="zh-Hans" sz="3200" dirty="0"/>
          </a:p>
        </p:txBody>
      </p:sp>
      <p:sp>
        <p:nvSpPr>
          <p:cNvPr id="8" name="Action Button: Back or Previous 7">
            <a:hlinkClick r:id="rId3" action="ppaction://hlinksldjump" highlightClick="1"/>
            <a:extLst>
              <a:ext uri="{FF2B5EF4-FFF2-40B4-BE49-F238E27FC236}">
                <a16:creationId xmlns:a16="http://schemas.microsoft.com/office/drawing/2014/main" id="{6DAE827B-CE10-784F-A930-892B4E374DB4}"/>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9218" name="Picture 2" descr="https://documents.lucidchart.com/documents/25bde589-4e98-4168-b3c3-456144a6c084/pages/0_0?a=371&amp;x=-404&amp;y=1282&amp;w=1211&amp;h=778&amp;store=1&amp;accept=image%2F*&amp;auth=LCA%206487c3dffa8a77863aa2ef88fc6125c7ca49f249-ts%3D1522815972">
            <a:extLst>
              <a:ext uri="{FF2B5EF4-FFF2-40B4-BE49-F238E27FC236}">
                <a16:creationId xmlns:a16="http://schemas.microsoft.com/office/drawing/2014/main" id="{F8CD8CEC-3105-BE46-A430-063D803E3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831" y="862559"/>
            <a:ext cx="9372005" cy="60176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2ED2084-68CC-C04C-887C-4978F9D34B2F}"/>
              </a:ext>
            </a:extLst>
          </p:cNvPr>
          <p:cNvSpPr/>
          <p:nvPr/>
        </p:nvSpPr>
        <p:spPr>
          <a:xfrm>
            <a:off x="534258" y="595859"/>
            <a:ext cx="4794738"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b="1" dirty="0">
                <a:solidFill>
                  <a:sysClr val="windowText" lastClr="000000"/>
                </a:solidFill>
              </a:rPr>
              <a:t>Model</a:t>
            </a:r>
            <a:r>
              <a:rPr lang="zh-Hans" altLang="en-US" b="1" dirty="0">
                <a:solidFill>
                  <a:sysClr val="windowText" lastClr="000000"/>
                </a:solidFill>
              </a:rPr>
              <a:t> </a:t>
            </a:r>
            <a:r>
              <a:rPr lang="en-US" altLang="zh-Hans" b="1" dirty="0">
                <a:solidFill>
                  <a:sysClr val="windowText" lastClr="000000"/>
                </a:solidFill>
              </a:rPr>
              <a:t>Development</a:t>
            </a:r>
            <a:r>
              <a:rPr lang="zh-Hans" altLang="en-US" b="1" dirty="0">
                <a:solidFill>
                  <a:sysClr val="windowText" lastClr="000000"/>
                </a:solidFill>
              </a:rPr>
              <a:t> </a:t>
            </a:r>
            <a:r>
              <a:rPr lang="en-US" altLang="zh-Hans" b="1" dirty="0">
                <a:solidFill>
                  <a:sysClr val="windowText" lastClr="000000"/>
                </a:solidFill>
              </a:rPr>
              <a:t>&amp;</a:t>
            </a:r>
            <a:r>
              <a:rPr lang="zh-Hans" altLang="en-US" b="1" dirty="0">
                <a:solidFill>
                  <a:sysClr val="windowText" lastClr="000000"/>
                </a:solidFill>
              </a:rPr>
              <a:t> </a:t>
            </a:r>
            <a:r>
              <a:rPr lang="en-US" altLang="zh-Hans" b="1" dirty="0">
                <a:solidFill>
                  <a:sysClr val="windowText" lastClr="000000"/>
                </a:solidFill>
              </a:rPr>
              <a:t>Training</a:t>
            </a:r>
            <a:r>
              <a:rPr lang="zh-Hans" altLang="en-US" b="1" dirty="0">
                <a:solidFill>
                  <a:sysClr val="windowText" lastClr="000000"/>
                </a:solidFill>
              </a:rPr>
              <a:t> </a:t>
            </a:r>
            <a:r>
              <a:rPr lang="en-US" altLang="zh-Hans" b="1" dirty="0">
                <a:solidFill>
                  <a:sysClr val="windowText" lastClr="000000"/>
                </a:solidFill>
              </a:rPr>
              <a:t>&amp;</a:t>
            </a:r>
            <a:r>
              <a:rPr lang="zh-Hans" altLang="en-US" b="1" dirty="0">
                <a:solidFill>
                  <a:sysClr val="windowText" lastClr="000000"/>
                </a:solidFill>
              </a:rPr>
              <a:t> </a:t>
            </a:r>
            <a:r>
              <a:rPr lang="en-US" altLang="zh-Hans" b="1" dirty="0">
                <a:solidFill>
                  <a:sysClr val="windowText" lastClr="000000"/>
                </a:solidFill>
              </a:rPr>
              <a:t>Tuning</a:t>
            </a:r>
            <a:endParaRPr lang="en-US" b="1" dirty="0">
              <a:solidFill>
                <a:sysClr val="windowText" lastClr="000000"/>
              </a:solidFill>
            </a:endParaRPr>
          </a:p>
        </p:txBody>
      </p:sp>
    </p:spTree>
    <p:extLst>
      <p:ext uri="{BB962C8B-B14F-4D97-AF65-F5344CB8AC3E}">
        <p14:creationId xmlns:p14="http://schemas.microsoft.com/office/powerpoint/2010/main" val="1200673239"/>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2943421" y="4029715"/>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endParaRPr lang="en-US" altLang="zh-Hans" sz="3200" dirty="0"/>
          </a:p>
        </p:txBody>
      </p:sp>
      <p:sp>
        <p:nvSpPr>
          <p:cNvPr id="11" name="Rectangle 10">
            <a:extLst>
              <a:ext uri="{FF2B5EF4-FFF2-40B4-BE49-F238E27FC236}">
                <a16:creationId xmlns:a16="http://schemas.microsoft.com/office/drawing/2014/main" id="{305876F9-6773-3045-A007-3E8A881CE56D}"/>
              </a:ext>
            </a:extLst>
          </p:cNvPr>
          <p:cNvSpPr/>
          <p:nvPr/>
        </p:nvSpPr>
        <p:spPr>
          <a:xfrm>
            <a:off x="2780779" y="3576300"/>
            <a:ext cx="674838" cy="246221"/>
          </a:xfrm>
          <a:prstGeom prst="rect">
            <a:avLst/>
          </a:prstGeom>
          <a:solidFill>
            <a:schemeClr val="bg1"/>
          </a:solidFill>
        </p:spPr>
        <p:txBody>
          <a:bodyPr wrap="square">
            <a:spAutoFit/>
          </a:bodyPr>
          <a:lstStyle/>
          <a:p>
            <a:pPr algn="ctr"/>
            <a:endParaRPr lang="en-US" altLang="zh-Hans" sz="1000" dirty="0"/>
          </a:p>
        </p:txBody>
      </p:sp>
      <p:sp>
        <p:nvSpPr>
          <p:cNvPr id="20" name="Action Button: Back or Previous 19">
            <a:hlinkClick r:id="rId3" action="ppaction://hlinksldjump" highlightClick="1"/>
            <a:extLst>
              <a:ext uri="{FF2B5EF4-FFF2-40B4-BE49-F238E27FC236}">
                <a16:creationId xmlns:a16="http://schemas.microsoft.com/office/drawing/2014/main" id="{ADF8406F-C32D-6842-96B1-9BD3DD4068DA}"/>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42" name="Picture 2" descr="https://documents.lucidchart.com/documents/25bde589-4e98-4168-b3c3-456144a6c084/pages/0_0?a=401&amp;x=-587&amp;y=2079&amp;w=292&amp;h=292&amp;store=1&amp;accept=image%2F*&amp;auth=LCA%20cbacf860d8f0bd93ef241bb3d1c9c33b271c5832-ts%3D1522815972">
            <a:extLst>
              <a:ext uri="{FF2B5EF4-FFF2-40B4-BE49-F238E27FC236}">
                <a16:creationId xmlns:a16="http://schemas.microsoft.com/office/drawing/2014/main" id="{6E8AA565-36DB-6B41-B2AC-A44868334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527" y="376984"/>
            <a:ext cx="1660671" cy="16606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46ED6C-E5D9-F443-A1EF-0052F6CF8BB2}"/>
              </a:ext>
            </a:extLst>
          </p:cNvPr>
          <p:cNvSpPr/>
          <p:nvPr/>
        </p:nvSpPr>
        <p:spPr>
          <a:xfrm>
            <a:off x="7162800" y="1441149"/>
            <a:ext cx="1663036" cy="84689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Personalization Service</a:t>
            </a:r>
          </a:p>
        </p:txBody>
      </p:sp>
      <p:sp>
        <p:nvSpPr>
          <p:cNvPr id="21" name="Rectangle 20">
            <a:extLst>
              <a:ext uri="{FF2B5EF4-FFF2-40B4-BE49-F238E27FC236}">
                <a16:creationId xmlns:a16="http://schemas.microsoft.com/office/drawing/2014/main" id="{97A6677C-52B2-B647-9060-0E8A1B54326D}"/>
              </a:ext>
            </a:extLst>
          </p:cNvPr>
          <p:cNvSpPr/>
          <p:nvPr/>
        </p:nvSpPr>
        <p:spPr>
          <a:xfrm>
            <a:off x="7162800" y="2836994"/>
            <a:ext cx="1663036" cy="72367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Feature Service</a:t>
            </a:r>
          </a:p>
        </p:txBody>
      </p:sp>
      <p:sp>
        <p:nvSpPr>
          <p:cNvPr id="22" name="Rectangle 21">
            <a:extLst>
              <a:ext uri="{FF2B5EF4-FFF2-40B4-BE49-F238E27FC236}">
                <a16:creationId xmlns:a16="http://schemas.microsoft.com/office/drawing/2014/main" id="{DD812F0F-94F5-FF40-8433-8D7381E0C955}"/>
              </a:ext>
            </a:extLst>
          </p:cNvPr>
          <p:cNvSpPr/>
          <p:nvPr/>
        </p:nvSpPr>
        <p:spPr>
          <a:xfrm>
            <a:off x="9689918" y="3923690"/>
            <a:ext cx="1745673" cy="98552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Online Scoring Service</a:t>
            </a:r>
          </a:p>
        </p:txBody>
      </p:sp>
      <p:sp>
        <p:nvSpPr>
          <p:cNvPr id="24" name="Rectangle 23">
            <a:extLst>
              <a:ext uri="{FF2B5EF4-FFF2-40B4-BE49-F238E27FC236}">
                <a16:creationId xmlns:a16="http://schemas.microsoft.com/office/drawing/2014/main" id="{94DE9A81-0F39-1246-AE8C-C75A29B9F01F}"/>
              </a:ext>
            </a:extLst>
          </p:cNvPr>
          <p:cNvSpPr/>
          <p:nvPr/>
        </p:nvSpPr>
        <p:spPr>
          <a:xfrm>
            <a:off x="4810972" y="4107389"/>
            <a:ext cx="1729893" cy="77811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Spark Streaming</a:t>
            </a:r>
          </a:p>
        </p:txBody>
      </p:sp>
      <p:sp>
        <p:nvSpPr>
          <p:cNvPr id="25" name="Rectangle 24">
            <a:extLst>
              <a:ext uri="{FF2B5EF4-FFF2-40B4-BE49-F238E27FC236}">
                <a16:creationId xmlns:a16="http://schemas.microsoft.com/office/drawing/2014/main" id="{2FEBA0E0-E264-DB49-8CDE-B115ACC410AC}"/>
              </a:ext>
            </a:extLst>
          </p:cNvPr>
          <p:cNvSpPr/>
          <p:nvPr/>
        </p:nvSpPr>
        <p:spPr>
          <a:xfrm>
            <a:off x="2780779" y="4082554"/>
            <a:ext cx="1421984" cy="79835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Kafka</a:t>
            </a:r>
          </a:p>
        </p:txBody>
      </p:sp>
      <p:sp>
        <p:nvSpPr>
          <p:cNvPr id="26" name="Rectangle 25">
            <a:extLst>
              <a:ext uri="{FF2B5EF4-FFF2-40B4-BE49-F238E27FC236}">
                <a16:creationId xmlns:a16="http://schemas.microsoft.com/office/drawing/2014/main" id="{B7C3DA10-82FE-6A4C-822E-ACCCB7F4A74D}"/>
              </a:ext>
            </a:extLst>
          </p:cNvPr>
          <p:cNvSpPr/>
          <p:nvPr/>
        </p:nvSpPr>
        <p:spPr>
          <a:xfrm>
            <a:off x="872104" y="4072117"/>
            <a:ext cx="1504234" cy="80878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Batch Source</a:t>
            </a:r>
          </a:p>
        </p:txBody>
      </p:sp>
      <p:sp>
        <p:nvSpPr>
          <p:cNvPr id="27" name="Rectangle 26">
            <a:extLst>
              <a:ext uri="{FF2B5EF4-FFF2-40B4-BE49-F238E27FC236}">
                <a16:creationId xmlns:a16="http://schemas.microsoft.com/office/drawing/2014/main" id="{35F8F2DE-6AC8-3444-883A-3E009567ABD5}"/>
              </a:ext>
            </a:extLst>
          </p:cNvPr>
          <p:cNvSpPr/>
          <p:nvPr/>
        </p:nvSpPr>
        <p:spPr>
          <a:xfrm>
            <a:off x="5022767" y="5637056"/>
            <a:ext cx="1511435" cy="82346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Offline Spark Job</a:t>
            </a:r>
          </a:p>
        </p:txBody>
      </p:sp>
      <p:sp>
        <p:nvSpPr>
          <p:cNvPr id="7" name="Can 6">
            <a:extLst>
              <a:ext uri="{FF2B5EF4-FFF2-40B4-BE49-F238E27FC236}">
                <a16:creationId xmlns:a16="http://schemas.microsoft.com/office/drawing/2014/main" id="{3F1AAC69-2DA7-0746-A815-535ECFA4A6BE}"/>
              </a:ext>
            </a:extLst>
          </p:cNvPr>
          <p:cNvSpPr/>
          <p:nvPr/>
        </p:nvSpPr>
        <p:spPr>
          <a:xfrm>
            <a:off x="7281799" y="4048841"/>
            <a:ext cx="1425038" cy="860377"/>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Online Store</a:t>
            </a:r>
          </a:p>
        </p:txBody>
      </p:sp>
      <p:sp>
        <p:nvSpPr>
          <p:cNvPr id="28" name="Can 27">
            <a:extLst>
              <a:ext uri="{FF2B5EF4-FFF2-40B4-BE49-F238E27FC236}">
                <a16:creationId xmlns:a16="http://schemas.microsoft.com/office/drawing/2014/main" id="{28304C8A-8054-9A45-8687-08D42BC7C646}"/>
              </a:ext>
            </a:extLst>
          </p:cNvPr>
          <p:cNvSpPr/>
          <p:nvPr/>
        </p:nvSpPr>
        <p:spPr>
          <a:xfrm>
            <a:off x="7329300" y="5562580"/>
            <a:ext cx="1377537" cy="993804"/>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Feature Repository</a:t>
            </a:r>
          </a:p>
        </p:txBody>
      </p:sp>
      <p:sp>
        <p:nvSpPr>
          <p:cNvPr id="29" name="Can 28">
            <a:extLst>
              <a:ext uri="{FF2B5EF4-FFF2-40B4-BE49-F238E27FC236}">
                <a16:creationId xmlns:a16="http://schemas.microsoft.com/office/drawing/2014/main" id="{8EE06D32-0F0A-1243-A9D2-1743E295CF09}"/>
              </a:ext>
            </a:extLst>
          </p:cNvPr>
          <p:cNvSpPr/>
          <p:nvPr/>
        </p:nvSpPr>
        <p:spPr>
          <a:xfrm>
            <a:off x="1306286" y="5429862"/>
            <a:ext cx="2743200" cy="1126522"/>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solidFill>
                  <a:schemeClr val="tx1"/>
                </a:solidFill>
              </a:rPr>
              <a:t>Lake</a:t>
            </a:r>
          </a:p>
        </p:txBody>
      </p:sp>
      <p:pic>
        <p:nvPicPr>
          <p:cNvPr id="30" name="Picture 29">
            <a:extLst>
              <a:ext uri="{FF2B5EF4-FFF2-40B4-BE49-F238E27FC236}">
                <a16:creationId xmlns:a16="http://schemas.microsoft.com/office/drawing/2014/main" id="{24E38F28-F203-2A4F-9165-AE378314C92E}"/>
              </a:ext>
            </a:extLst>
          </p:cNvPr>
          <p:cNvPicPr>
            <a:picLocks noChangeAspect="1"/>
          </p:cNvPicPr>
          <p:nvPr/>
        </p:nvPicPr>
        <p:blipFill>
          <a:blip r:embed="rId5"/>
          <a:stretch>
            <a:fillRect/>
          </a:stretch>
        </p:blipFill>
        <p:spPr>
          <a:xfrm>
            <a:off x="2662107" y="644298"/>
            <a:ext cx="1630562" cy="928905"/>
          </a:xfrm>
          <a:prstGeom prst="rect">
            <a:avLst/>
          </a:prstGeom>
        </p:spPr>
      </p:pic>
      <p:cxnSp>
        <p:nvCxnSpPr>
          <p:cNvPr id="31" name="Straight Connector 30">
            <a:extLst>
              <a:ext uri="{FF2B5EF4-FFF2-40B4-BE49-F238E27FC236}">
                <a16:creationId xmlns:a16="http://schemas.microsoft.com/office/drawing/2014/main" id="{50FE9B85-F1EA-4044-BD74-E380F85BA563}"/>
              </a:ext>
            </a:extLst>
          </p:cNvPr>
          <p:cNvCxnSpPr>
            <a:cxnSpLocks/>
          </p:cNvCxnSpPr>
          <p:nvPr/>
        </p:nvCxnSpPr>
        <p:spPr>
          <a:xfrm>
            <a:off x="4292669" y="986592"/>
            <a:ext cx="3725399"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B6B8DA9A-2CD6-0146-8518-95FE39A8F72F}"/>
              </a:ext>
            </a:extLst>
          </p:cNvPr>
          <p:cNvCxnSpPr>
            <a:cxnSpLocks/>
            <a:endCxn id="6" idx="0"/>
          </p:cNvCxnSpPr>
          <p:nvPr/>
        </p:nvCxnSpPr>
        <p:spPr>
          <a:xfrm>
            <a:off x="7994318" y="986592"/>
            <a:ext cx="0" cy="4545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BD67B87A-79B4-D148-B128-57411B1E8CCB}"/>
              </a:ext>
            </a:extLst>
          </p:cNvPr>
          <p:cNvCxnSpPr>
            <a:cxnSpLocks/>
            <a:endCxn id="21" idx="0"/>
          </p:cNvCxnSpPr>
          <p:nvPr/>
        </p:nvCxnSpPr>
        <p:spPr>
          <a:xfrm>
            <a:off x="7981207" y="2288039"/>
            <a:ext cx="13111" cy="548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392FF5E3-7185-8048-8AF2-6192F24DA4B9}"/>
              </a:ext>
            </a:extLst>
          </p:cNvPr>
          <p:cNvCxnSpPr>
            <a:cxnSpLocks/>
            <a:endCxn id="7" idx="1"/>
          </p:cNvCxnSpPr>
          <p:nvPr/>
        </p:nvCxnSpPr>
        <p:spPr>
          <a:xfrm>
            <a:off x="7994318" y="3570566"/>
            <a:ext cx="0" cy="4782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A476A54F-31A6-2B48-82D3-82F50E827373}"/>
              </a:ext>
            </a:extLst>
          </p:cNvPr>
          <p:cNvCxnSpPr>
            <a:cxnSpLocks/>
            <a:stCxn id="28" idx="1"/>
          </p:cNvCxnSpPr>
          <p:nvPr/>
        </p:nvCxnSpPr>
        <p:spPr>
          <a:xfrm flipV="1">
            <a:off x="8018069" y="4909218"/>
            <a:ext cx="0" cy="6533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0554D801-8F2C-DC4E-A438-30B877A5E3D8}"/>
              </a:ext>
            </a:extLst>
          </p:cNvPr>
          <p:cNvCxnSpPr>
            <a:cxnSpLocks/>
          </p:cNvCxnSpPr>
          <p:nvPr/>
        </p:nvCxnSpPr>
        <p:spPr>
          <a:xfrm>
            <a:off x="8825836" y="1875430"/>
            <a:ext cx="1736918" cy="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B4D1C74F-13E7-2B4A-9D88-CCB42B9A5387}"/>
              </a:ext>
            </a:extLst>
          </p:cNvPr>
          <p:cNvCxnSpPr>
            <a:cxnSpLocks/>
            <a:endCxn id="22" idx="0"/>
          </p:cNvCxnSpPr>
          <p:nvPr/>
        </p:nvCxnSpPr>
        <p:spPr>
          <a:xfrm>
            <a:off x="10562755" y="1864594"/>
            <a:ext cx="0" cy="2059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1DA22234-1B3F-3849-8450-568B8276FAEA}"/>
              </a:ext>
            </a:extLst>
          </p:cNvPr>
          <p:cNvCxnSpPr>
            <a:cxnSpLocks/>
            <a:endCxn id="25" idx="0"/>
          </p:cNvCxnSpPr>
          <p:nvPr/>
        </p:nvCxnSpPr>
        <p:spPr>
          <a:xfrm>
            <a:off x="3477388" y="1640314"/>
            <a:ext cx="14383" cy="24422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7341A8C3-B8DC-EF45-BB3B-077FC4FDB118}"/>
              </a:ext>
            </a:extLst>
          </p:cNvPr>
          <p:cNvCxnSpPr>
            <a:cxnSpLocks/>
          </p:cNvCxnSpPr>
          <p:nvPr/>
        </p:nvCxnSpPr>
        <p:spPr>
          <a:xfrm>
            <a:off x="3491771" y="4891342"/>
            <a:ext cx="0" cy="671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EB153C59-1D9C-0544-B61E-566E215E3183}"/>
              </a:ext>
            </a:extLst>
          </p:cNvPr>
          <p:cNvCxnSpPr>
            <a:cxnSpLocks/>
          </p:cNvCxnSpPr>
          <p:nvPr/>
        </p:nvCxnSpPr>
        <p:spPr>
          <a:xfrm>
            <a:off x="1874747" y="4880905"/>
            <a:ext cx="0" cy="671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455F9DC2-EC09-7F41-B7B7-3842D0ED287E}"/>
              </a:ext>
            </a:extLst>
          </p:cNvPr>
          <p:cNvCxnSpPr>
            <a:cxnSpLocks/>
          </p:cNvCxnSpPr>
          <p:nvPr/>
        </p:nvCxnSpPr>
        <p:spPr>
          <a:xfrm>
            <a:off x="4049486" y="6100196"/>
            <a:ext cx="9732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9806D076-33AE-6742-8883-B2D80BA49820}"/>
              </a:ext>
            </a:extLst>
          </p:cNvPr>
          <p:cNvCxnSpPr>
            <a:cxnSpLocks/>
          </p:cNvCxnSpPr>
          <p:nvPr/>
        </p:nvCxnSpPr>
        <p:spPr>
          <a:xfrm>
            <a:off x="6532100" y="6048790"/>
            <a:ext cx="79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35A71034-ABC8-8949-96C3-15C3CF4960CC}"/>
              </a:ext>
            </a:extLst>
          </p:cNvPr>
          <p:cNvCxnSpPr>
            <a:cxnSpLocks/>
            <a:endCxn id="24" idx="1"/>
          </p:cNvCxnSpPr>
          <p:nvPr/>
        </p:nvCxnSpPr>
        <p:spPr>
          <a:xfrm>
            <a:off x="4202763" y="4496444"/>
            <a:ext cx="60820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a16="http://schemas.microsoft.com/office/drawing/2014/main" id="{CC00FD60-383E-5D45-9661-745E56DB7BC8}"/>
              </a:ext>
            </a:extLst>
          </p:cNvPr>
          <p:cNvCxnSpPr>
            <a:cxnSpLocks/>
            <a:stCxn id="24" idx="3"/>
          </p:cNvCxnSpPr>
          <p:nvPr/>
        </p:nvCxnSpPr>
        <p:spPr>
          <a:xfrm>
            <a:off x="6540865" y="4496444"/>
            <a:ext cx="74093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TextBox 67">
            <a:extLst>
              <a:ext uri="{FF2B5EF4-FFF2-40B4-BE49-F238E27FC236}">
                <a16:creationId xmlns:a16="http://schemas.microsoft.com/office/drawing/2014/main" id="{87468BA0-A275-9F4E-8561-EDB7FD9D47DB}"/>
              </a:ext>
            </a:extLst>
          </p:cNvPr>
          <p:cNvSpPr txBox="1"/>
          <p:nvPr/>
        </p:nvSpPr>
        <p:spPr>
          <a:xfrm>
            <a:off x="2229920" y="2445341"/>
            <a:ext cx="1872629" cy="338554"/>
          </a:xfrm>
          <a:prstGeom prst="rect">
            <a:avLst/>
          </a:prstGeom>
          <a:noFill/>
        </p:spPr>
        <p:txBody>
          <a:bodyPr wrap="none" rtlCol="0">
            <a:spAutoFit/>
          </a:bodyPr>
          <a:lstStyle/>
          <a:p>
            <a:r>
              <a:rPr lang="en-US" sz="1600" b="1" dirty="0"/>
              <a:t>Clickstream Data</a:t>
            </a:r>
          </a:p>
        </p:txBody>
      </p:sp>
      <p:sp>
        <p:nvSpPr>
          <p:cNvPr id="70" name="TextBox 69">
            <a:extLst>
              <a:ext uri="{FF2B5EF4-FFF2-40B4-BE49-F238E27FC236}">
                <a16:creationId xmlns:a16="http://schemas.microsoft.com/office/drawing/2014/main" id="{70D44949-F3E3-8E43-8260-2DD0A1595E42}"/>
              </a:ext>
            </a:extLst>
          </p:cNvPr>
          <p:cNvSpPr txBox="1"/>
          <p:nvPr/>
        </p:nvSpPr>
        <p:spPr>
          <a:xfrm>
            <a:off x="6442294" y="4234834"/>
            <a:ext cx="938077" cy="523220"/>
          </a:xfrm>
          <a:prstGeom prst="rect">
            <a:avLst/>
          </a:prstGeom>
          <a:noFill/>
        </p:spPr>
        <p:txBody>
          <a:bodyPr wrap="none" rtlCol="0">
            <a:spAutoFit/>
          </a:bodyPr>
          <a:lstStyle/>
          <a:p>
            <a:r>
              <a:rPr lang="en-US" sz="1400" b="1" dirty="0"/>
              <a:t>Online </a:t>
            </a:r>
          </a:p>
          <a:p>
            <a:r>
              <a:rPr lang="en-US" sz="1400" b="1" dirty="0"/>
              <a:t>Features</a:t>
            </a:r>
          </a:p>
        </p:txBody>
      </p:sp>
      <p:sp>
        <p:nvSpPr>
          <p:cNvPr id="74" name="TextBox 73">
            <a:extLst>
              <a:ext uri="{FF2B5EF4-FFF2-40B4-BE49-F238E27FC236}">
                <a16:creationId xmlns:a16="http://schemas.microsoft.com/office/drawing/2014/main" id="{D8AADAF2-3910-9E4F-8228-EE5BF5E7DB3A}"/>
              </a:ext>
            </a:extLst>
          </p:cNvPr>
          <p:cNvSpPr txBox="1"/>
          <p:nvPr/>
        </p:nvSpPr>
        <p:spPr>
          <a:xfrm>
            <a:off x="7329300" y="5161299"/>
            <a:ext cx="1590500" cy="307777"/>
          </a:xfrm>
          <a:prstGeom prst="rect">
            <a:avLst/>
          </a:prstGeom>
          <a:noFill/>
        </p:spPr>
        <p:txBody>
          <a:bodyPr wrap="none" rtlCol="0">
            <a:spAutoFit/>
          </a:bodyPr>
          <a:lstStyle/>
          <a:p>
            <a:r>
              <a:rPr lang="en-US" sz="1400" b="1" dirty="0"/>
              <a:t>Offline Features</a:t>
            </a:r>
          </a:p>
        </p:txBody>
      </p:sp>
      <p:sp>
        <p:nvSpPr>
          <p:cNvPr id="76" name="TextBox 75">
            <a:extLst>
              <a:ext uri="{FF2B5EF4-FFF2-40B4-BE49-F238E27FC236}">
                <a16:creationId xmlns:a16="http://schemas.microsoft.com/office/drawing/2014/main" id="{2B34A1CF-A7C6-5D47-882C-3D874F897804}"/>
              </a:ext>
            </a:extLst>
          </p:cNvPr>
          <p:cNvSpPr txBox="1"/>
          <p:nvPr/>
        </p:nvSpPr>
        <p:spPr>
          <a:xfrm>
            <a:off x="9920218" y="2869411"/>
            <a:ext cx="1260281" cy="338554"/>
          </a:xfrm>
          <a:prstGeom prst="rect">
            <a:avLst/>
          </a:prstGeom>
          <a:noFill/>
        </p:spPr>
        <p:txBody>
          <a:bodyPr wrap="none" rtlCol="0">
            <a:spAutoFit/>
          </a:bodyPr>
          <a:lstStyle/>
          <a:p>
            <a:r>
              <a:rPr lang="en-US" sz="1600" b="1" dirty="0"/>
              <a:t>Score Data</a:t>
            </a:r>
          </a:p>
        </p:txBody>
      </p:sp>
      <p:sp>
        <p:nvSpPr>
          <p:cNvPr id="77" name="TextBox 76">
            <a:extLst>
              <a:ext uri="{FF2B5EF4-FFF2-40B4-BE49-F238E27FC236}">
                <a16:creationId xmlns:a16="http://schemas.microsoft.com/office/drawing/2014/main" id="{CC8395DC-0CA2-3E4B-8C1F-9FDBB76862BA}"/>
              </a:ext>
            </a:extLst>
          </p:cNvPr>
          <p:cNvSpPr txBox="1"/>
          <p:nvPr/>
        </p:nvSpPr>
        <p:spPr>
          <a:xfrm>
            <a:off x="4647600" y="679296"/>
            <a:ext cx="2186817" cy="338554"/>
          </a:xfrm>
          <a:prstGeom prst="rect">
            <a:avLst/>
          </a:prstGeom>
          <a:noFill/>
        </p:spPr>
        <p:txBody>
          <a:bodyPr wrap="none" rtlCol="0">
            <a:spAutoFit/>
          </a:bodyPr>
          <a:lstStyle/>
          <a:p>
            <a:r>
              <a:rPr lang="en-US" sz="1600" b="1" dirty="0"/>
              <a:t>Get Contextual help</a:t>
            </a:r>
          </a:p>
        </p:txBody>
      </p:sp>
      <p:sp>
        <p:nvSpPr>
          <p:cNvPr id="78" name="Content Placeholder 1">
            <a:extLst>
              <a:ext uri="{FF2B5EF4-FFF2-40B4-BE49-F238E27FC236}">
                <a16:creationId xmlns:a16="http://schemas.microsoft.com/office/drawing/2014/main" id="{A3D96405-D848-7B4C-A8BB-5AE16F2B7B58}"/>
              </a:ext>
            </a:extLst>
          </p:cNvPr>
          <p:cNvSpPr txBox="1">
            <a:spLocks/>
          </p:cNvSpPr>
          <p:nvPr/>
        </p:nvSpPr>
        <p:spPr>
          <a:xfrm>
            <a:off x="501304" y="269768"/>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r>
              <a:rPr lang="en-US" altLang="zh-Hans" sz="2000" dirty="0"/>
              <a:t>Self-help</a:t>
            </a:r>
            <a:r>
              <a:rPr lang="zh-Hans" altLang="en-US" sz="2000" dirty="0"/>
              <a:t> </a:t>
            </a:r>
            <a:r>
              <a:rPr lang="en-US" altLang="zh-Hans" sz="2000" dirty="0"/>
              <a:t>Service</a:t>
            </a:r>
            <a:r>
              <a:rPr lang="zh-Hans" altLang="en-US" sz="2000" dirty="0"/>
              <a:t> </a:t>
            </a:r>
            <a:r>
              <a:rPr lang="en-US" altLang="zh-Hans" sz="2000" dirty="0"/>
              <a:t>in</a:t>
            </a:r>
            <a:r>
              <a:rPr lang="zh-Hans" altLang="en-US" sz="2000" dirty="0"/>
              <a:t> </a:t>
            </a:r>
            <a:r>
              <a:rPr lang="en-US" altLang="zh-Hans" sz="2000" dirty="0" err="1"/>
              <a:t>Quickbooks</a:t>
            </a:r>
            <a:endParaRPr lang="en-US" altLang="zh-Hans" sz="2000" dirty="0"/>
          </a:p>
          <a:p>
            <a:pPr lvl="1"/>
            <a:endParaRPr lang="en-US" altLang="zh-Hans" sz="1800" b="1" dirty="0"/>
          </a:p>
        </p:txBody>
      </p:sp>
      <p:sp>
        <p:nvSpPr>
          <p:cNvPr id="79" name="Rounded Rectangle 78">
            <a:extLst>
              <a:ext uri="{FF2B5EF4-FFF2-40B4-BE49-F238E27FC236}">
                <a16:creationId xmlns:a16="http://schemas.microsoft.com/office/drawing/2014/main" id="{B43D9413-BB4B-AE48-AAD4-B314FBC58A0B}"/>
              </a:ext>
            </a:extLst>
          </p:cNvPr>
          <p:cNvSpPr/>
          <p:nvPr/>
        </p:nvSpPr>
        <p:spPr>
          <a:xfrm>
            <a:off x="4560444" y="2445342"/>
            <a:ext cx="7053624" cy="4219982"/>
          </a:xfrm>
          <a:prstGeom prst="roundRect">
            <a:avLst/>
          </a:pr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8940F395-225D-8440-A8E1-5BF01CD076EE}"/>
              </a:ext>
            </a:extLst>
          </p:cNvPr>
          <p:cNvSpPr/>
          <p:nvPr/>
        </p:nvSpPr>
        <p:spPr>
          <a:xfrm>
            <a:off x="9565192" y="2783895"/>
            <a:ext cx="1981999" cy="2385615"/>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11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gtEl>
                                        <p:attrNameLst>
                                          <p:attrName>ppt_x</p:attrName>
                                          <p:attrName>ppt_y</p:attrName>
                                        </p:attrNameLst>
                                      </p:cBhvr>
                                    </p:animMotion>
                                    <p:animRot by="1500000">
                                      <p:cBhvr>
                                        <p:cTn id="15" dur="125" fill="hold">
                                          <p:stCondLst>
                                            <p:cond delay="0"/>
                                          </p:stCondLst>
                                        </p:cTn>
                                        <p:tgtEl>
                                          <p:spTgt spid="6"/>
                                        </p:tgtEl>
                                        <p:attrNameLst>
                                          <p:attrName>r</p:attrName>
                                        </p:attrNameLst>
                                      </p:cBhvr>
                                    </p:animRot>
                                    <p:animRot by="-1500000">
                                      <p:cBhvr>
                                        <p:cTn id="16" dur="125" fill="hold">
                                          <p:stCondLst>
                                            <p:cond delay="125"/>
                                          </p:stCondLst>
                                        </p:cTn>
                                        <p:tgtEl>
                                          <p:spTgt spid="6"/>
                                        </p:tgtEl>
                                        <p:attrNameLst>
                                          <p:attrName>r</p:attrName>
                                        </p:attrNameLst>
                                      </p:cBhvr>
                                    </p:animRot>
                                    <p:animRot by="-1500000">
                                      <p:cBhvr>
                                        <p:cTn id="17" dur="125" fill="hold">
                                          <p:stCondLst>
                                            <p:cond delay="250"/>
                                          </p:stCondLst>
                                        </p:cTn>
                                        <p:tgtEl>
                                          <p:spTgt spid="6"/>
                                        </p:tgtEl>
                                        <p:attrNameLst>
                                          <p:attrName>r</p:attrName>
                                        </p:attrNameLst>
                                      </p:cBhvr>
                                    </p:animRot>
                                    <p:animRot by="1500000">
                                      <p:cBhvr>
                                        <p:cTn id="18" dur="125" fill="hold">
                                          <p:stCondLst>
                                            <p:cond delay="375"/>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1"/>
                                        </p:tgtEl>
                                        <p:attrNameLst>
                                          <p:attrName>ppt_x</p:attrName>
                                          <p:attrName>ppt_y</p:attrName>
                                        </p:attrNameLst>
                                      </p:cBhvr>
                                    </p:animMotion>
                                    <p:animRot by="1500000">
                                      <p:cBhvr>
                                        <p:cTn id="23" dur="125" fill="hold">
                                          <p:stCondLst>
                                            <p:cond delay="0"/>
                                          </p:stCondLst>
                                        </p:cTn>
                                        <p:tgtEl>
                                          <p:spTgt spid="21"/>
                                        </p:tgtEl>
                                        <p:attrNameLst>
                                          <p:attrName>r</p:attrName>
                                        </p:attrNameLst>
                                      </p:cBhvr>
                                    </p:animRot>
                                    <p:animRot by="-1500000">
                                      <p:cBhvr>
                                        <p:cTn id="24" dur="125" fill="hold">
                                          <p:stCondLst>
                                            <p:cond delay="125"/>
                                          </p:stCondLst>
                                        </p:cTn>
                                        <p:tgtEl>
                                          <p:spTgt spid="21"/>
                                        </p:tgtEl>
                                        <p:attrNameLst>
                                          <p:attrName>r</p:attrName>
                                        </p:attrNameLst>
                                      </p:cBhvr>
                                    </p:animRot>
                                    <p:animRot by="-1500000">
                                      <p:cBhvr>
                                        <p:cTn id="25" dur="125" fill="hold">
                                          <p:stCondLst>
                                            <p:cond delay="250"/>
                                          </p:stCondLst>
                                        </p:cTn>
                                        <p:tgtEl>
                                          <p:spTgt spid="21"/>
                                        </p:tgtEl>
                                        <p:attrNameLst>
                                          <p:attrName>r</p:attrName>
                                        </p:attrNameLst>
                                      </p:cBhvr>
                                    </p:animRot>
                                    <p:animRot by="1500000">
                                      <p:cBhvr>
                                        <p:cTn id="26" dur="125" fill="hold">
                                          <p:stCondLst>
                                            <p:cond delay="375"/>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1"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2"/>
                                        </p:tgtEl>
                                        <p:attrNameLst>
                                          <p:attrName>ppt_x</p:attrName>
                                          <p:attrName>ppt_y</p:attrName>
                                        </p:attrNameLst>
                                      </p:cBhvr>
                                    </p:animMotion>
                                    <p:animRot by="1500000">
                                      <p:cBhvr>
                                        <p:cTn id="31" dur="125" fill="hold">
                                          <p:stCondLst>
                                            <p:cond delay="0"/>
                                          </p:stCondLst>
                                        </p:cTn>
                                        <p:tgtEl>
                                          <p:spTgt spid="22"/>
                                        </p:tgtEl>
                                        <p:attrNameLst>
                                          <p:attrName>r</p:attrName>
                                        </p:attrNameLst>
                                      </p:cBhvr>
                                    </p:animRot>
                                    <p:animRot by="-1500000">
                                      <p:cBhvr>
                                        <p:cTn id="32" dur="125" fill="hold">
                                          <p:stCondLst>
                                            <p:cond delay="125"/>
                                          </p:stCondLst>
                                        </p:cTn>
                                        <p:tgtEl>
                                          <p:spTgt spid="22"/>
                                        </p:tgtEl>
                                        <p:attrNameLst>
                                          <p:attrName>r</p:attrName>
                                        </p:attrNameLst>
                                      </p:cBhvr>
                                    </p:animRot>
                                    <p:animRot by="-1500000">
                                      <p:cBhvr>
                                        <p:cTn id="33" dur="125" fill="hold">
                                          <p:stCondLst>
                                            <p:cond delay="250"/>
                                          </p:stCondLst>
                                        </p:cTn>
                                        <p:tgtEl>
                                          <p:spTgt spid="22"/>
                                        </p:tgtEl>
                                        <p:attrNameLst>
                                          <p:attrName>r</p:attrName>
                                        </p:attrNameLst>
                                      </p:cBhvr>
                                    </p:animRot>
                                    <p:animRot by="1500000">
                                      <p:cBhvr>
                                        <p:cTn id="34" dur="125" fill="hold">
                                          <p:stCondLst>
                                            <p:cond delay="375"/>
                                          </p:stCondLst>
                                        </p:cTn>
                                        <p:tgtEl>
                                          <p:spTgt spid="2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checkerboard(across)">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24"/>
                                        </p:tgtEl>
                                        <p:attrNameLst>
                                          <p:attrName>r</p:attrName>
                                        </p:attrNameLst>
                                      </p:cBhvr>
                                    </p:animRot>
                                    <p:animRot by="-240000">
                                      <p:cBhvr>
                                        <p:cTn id="44" dur="200" fill="hold">
                                          <p:stCondLst>
                                            <p:cond delay="200"/>
                                          </p:stCondLst>
                                        </p:cTn>
                                        <p:tgtEl>
                                          <p:spTgt spid="24"/>
                                        </p:tgtEl>
                                        <p:attrNameLst>
                                          <p:attrName>r</p:attrName>
                                        </p:attrNameLst>
                                      </p:cBhvr>
                                    </p:animRot>
                                    <p:animRot by="240000">
                                      <p:cBhvr>
                                        <p:cTn id="45" dur="200" fill="hold">
                                          <p:stCondLst>
                                            <p:cond delay="400"/>
                                          </p:stCondLst>
                                        </p:cTn>
                                        <p:tgtEl>
                                          <p:spTgt spid="24"/>
                                        </p:tgtEl>
                                        <p:attrNameLst>
                                          <p:attrName>r</p:attrName>
                                        </p:attrNameLst>
                                      </p:cBhvr>
                                    </p:animRot>
                                    <p:animRot by="-240000">
                                      <p:cBhvr>
                                        <p:cTn id="46" dur="200" fill="hold">
                                          <p:stCondLst>
                                            <p:cond delay="600"/>
                                          </p:stCondLst>
                                        </p:cTn>
                                        <p:tgtEl>
                                          <p:spTgt spid="24"/>
                                        </p:tgtEl>
                                        <p:attrNameLst>
                                          <p:attrName>r</p:attrName>
                                        </p:attrNameLst>
                                      </p:cBhvr>
                                    </p:animRot>
                                    <p:animRot by="120000">
                                      <p:cBhvr>
                                        <p:cTn id="47" dur="200" fill="hold">
                                          <p:stCondLst>
                                            <p:cond delay="800"/>
                                          </p:stCondLst>
                                        </p:cTn>
                                        <p:tgtEl>
                                          <p:spTgt spid="2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27"/>
                                        </p:tgtEl>
                                        <p:attrNameLst>
                                          <p:attrName>r</p:attrName>
                                        </p:attrNameLst>
                                      </p:cBhvr>
                                    </p:animRot>
                                    <p:animRot by="-240000">
                                      <p:cBhvr>
                                        <p:cTn id="52" dur="200" fill="hold">
                                          <p:stCondLst>
                                            <p:cond delay="200"/>
                                          </p:stCondLst>
                                        </p:cTn>
                                        <p:tgtEl>
                                          <p:spTgt spid="27"/>
                                        </p:tgtEl>
                                        <p:attrNameLst>
                                          <p:attrName>r</p:attrName>
                                        </p:attrNameLst>
                                      </p:cBhvr>
                                    </p:animRot>
                                    <p:animRot by="240000">
                                      <p:cBhvr>
                                        <p:cTn id="53" dur="200" fill="hold">
                                          <p:stCondLst>
                                            <p:cond delay="400"/>
                                          </p:stCondLst>
                                        </p:cTn>
                                        <p:tgtEl>
                                          <p:spTgt spid="27"/>
                                        </p:tgtEl>
                                        <p:attrNameLst>
                                          <p:attrName>r</p:attrName>
                                        </p:attrNameLst>
                                      </p:cBhvr>
                                    </p:animRot>
                                    <p:animRot by="-240000">
                                      <p:cBhvr>
                                        <p:cTn id="54" dur="200" fill="hold">
                                          <p:stCondLst>
                                            <p:cond delay="600"/>
                                          </p:stCondLst>
                                        </p:cTn>
                                        <p:tgtEl>
                                          <p:spTgt spid="27"/>
                                        </p:tgtEl>
                                        <p:attrNameLst>
                                          <p:attrName>r</p:attrName>
                                        </p:attrNameLst>
                                      </p:cBhvr>
                                    </p:animRot>
                                    <p:animRot by="120000">
                                      <p:cBhvr>
                                        <p:cTn id="55" dur="200" fill="hold">
                                          <p:stCondLst>
                                            <p:cond delay="800"/>
                                          </p:stCondLst>
                                        </p:cTn>
                                        <p:tgtEl>
                                          <p:spTgt spid="27"/>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5" presetClass="emph" presetSubtype="0" grpId="0" nodeType="clickEffect">
                                  <p:stCondLst>
                                    <p:cond delay="0"/>
                                  </p:stCondLst>
                                  <p:iterate type="lt">
                                    <p:tmAbs val="25"/>
                                  </p:iterate>
                                  <p:childTnLst>
                                    <p:set>
                                      <p:cBhvr override="childStyle">
                                        <p:cTn id="63" dur="indefinite"/>
                                        <p:tgtEl>
                                          <p:spTgt spid="2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22" grpId="1" animBg="1"/>
      <p:bldP spid="24" grpId="0" animBg="1"/>
      <p:bldP spid="27" grpId="0" animBg="1"/>
      <p:bldP spid="79"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4CDFA32F-1C43-4546-BA6E-1A98F68DA13D}"/>
              </a:ext>
            </a:extLst>
          </p:cNvPr>
          <p:cNvSpPr/>
          <p:nvPr/>
        </p:nvSpPr>
        <p:spPr>
          <a:xfrm>
            <a:off x="8556092" y="1057476"/>
            <a:ext cx="3439524" cy="114038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400" dirty="0">
                <a:ln w="6350">
                  <a:solidFill>
                    <a:schemeClr val="tx1"/>
                  </a:solidFill>
                </a:ln>
                <a:solidFill>
                  <a:schemeClr val="tx1">
                    <a:lumMod val="95000"/>
                    <a:lumOff val="5000"/>
                  </a:schemeClr>
                </a:solidFill>
              </a:rPr>
              <a:t>Training</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Environment</a:t>
            </a:r>
            <a:endParaRPr lang="en-US" altLang="zh-Hans" sz="1400" dirty="0">
              <a:solidFill>
                <a:sysClr val="windowText" lastClr="000000"/>
              </a:solidFill>
            </a:endParaRPr>
          </a:p>
          <a:p>
            <a:endParaRPr lang="en-US" altLang="zh-Hans" sz="1400" dirty="0">
              <a:solidFill>
                <a:sysClr val="windowText" lastClr="000000"/>
              </a:solidFill>
            </a:endParaRPr>
          </a:p>
          <a:p>
            <a:pPr algn="ct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Model</a:t>
            </a: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Save</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8" name="Rectangle 7">
            <a:hlinkClick r:id="rId3" action="ppaction://hlinksldjump"/>
            <a:extLst>
              <a:ext uri="{FF2B5EF4-FFF2-40B4-BE49-F238E27FC236}">
                <a16:creationId xmlns:a16="http://schemas.microsoft.com/office/drawing/2014/main" id="{7E299915-96CA-7C41-A321-9A3630E8DB4A}"/>
              </a:ext>
            </a:extLst>
          </p:cNvPr>
          <p:cNvSpPr/>
          <p:nvPr/>
        </p:nvSpPr>
        <p:spPr>
          <a:xfrm>
            <a:off x="6114767" y="1122703"/>
            <a:ext cx="1912730" cy="107515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Model</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p:txBody>
      </p:sp>
      <p:sp>
        <p:nvSpPr>
          <p:cNvPr id="9" name="Rectangle 8">
            <a:hlinkClick r:id="rId3" action="ppaction://hlinksldjump"/>
            <a:extLst>
              <a:ext uri="{FF2B5EF4-FFF2-40B4-BE49-F238E27FC236}">
                <a16:creationId xmlns:a16="http://schemas.microsoft.com/office/drawing/2014/main" id="{7378F41A-D5F6-9048-B8D7-55811EAE62BA}"/>
              </a:ext>
            </a:extLst>
          </p:cNvPr>
          <p:cNvSpPr/>
          <p:nvPr/>
        </p:nvSpPr>
        <p:spPr>
          <a:xfrm>
            <a:off x="6442325" y="1483418"/>
            <a:ext cx="1255685" cy="49765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10" name="Rectangle 9">
            <a:hlinkClick r:id="rId4" action="ppaction://hlinksldjump"/>
            <a:extLst>
              <a:ext uri="{FF2B5EF4-FFF2-40B4-BE49-F238E27FC236}">
                <a16:creationId xmlns:a16="http://schemas.microsoft.com/office/drawing/2014/main" id="{1521A059-CAD5-8748-B182-58C591205C98}"/>
              </a:ext>
            </a:extLst>
          </p:cNvPr>
          <p:cNvSpPr/>
          <p:nvPr/>
        </p:nvSpPr>
        <p:spPr>
          <a:xfrm>
            <a:off x="1739782" y="440499"/>
            <a:ext cx="3961128" cy="3799266"/>
          </a:xfrm>
          <a:prstGeom prst="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600" dirty="0">
                <a:ln w="12700">
                  <a:solidFill>
                    <a:schemeClr val="tx1"/>
                  </a:solidFill>
                </a:ln>
                <a:solidFill>
                  <a:schemeClr val="accent2">
                    <a:lumMod val="75000"/>
                  </a:schemeClr>
                </a:solidFill>
              </a:rPr>
              <a:t>Auto-Deployment</a:t>
            </a:r>
            <a:r>
              <a:rPr lang="zh-Hans" altLang="en-US" sz="1600" dirty="0">
                <a:ln w="12700">
                  <a:solidFill>
                    <a:schemeClr val="tx1"/>
                  </a:solidFill>
                </a:ln>
                <a:solidFill>
                  <a:schemeClr val="accent2">
                    <a:lumMod val="75000"/>
                  </a:schemeClr>
                </a:solidFill>
              </a:rPr>
              <a:t>  </a:t>
            </a:r>
            <a:r>
              <a:rPr lang="en-US" altLang="zh-Hans" sz="1600" dirty="0">
                <a:ln w="12700">
                  <a:solidFill>
                    <a:schemeClr val="tx1"/>
                  </a:solidFill>
                </a:ln>
                <a:solidFill>
                  <a:schemeClr val="accent2">
                    <a:lumMod val="75000"/>
                  </a:schemeClr>
                </a:solidFill>
              </a:rPr>
              <a:t>Tool</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r>
              <a:rPr lang="zh-Hans" altLang="en-US" sz="1400" dirty="0">
                <a:ln w="19050">
                  <a:solidFill>
                    <a:schemeClr val="bg1">
                      <a:lumMod val="65000"/>
                    </a:schemeClr>
                  </a:solidFill>
                </a:ln>
                <a:solidFill>
                  <a:schemeClr val="tx1">
                    <a:lumMod val="95000"/>
                    <a:lumOff val="5000"/>
                  </a:schemeClr>
                </a:solidFill>
              </a:rPr>
              <a:t>                 </a:t>
            </a:r>
            <a:endParaRPr lang="en-US" altLang="zh-Hans" sz="1400" dirty="0">
              <a:ln w="12700">
                <a:solidFill>
                  <a:schemeClr val="tx1"/>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p>
          <a:p>
            <a:r>
              <a:rPr lang="en-US" altLang="zh-Hans" sz="1400" dirty="0">
                <a:ln w="19050">
                  <a:solidFill>
                    <a:schemeClr val="tx1"/>
                  </a:solidFill>
                </a:ln>
                <a:solidFill>
                  <a:schemeClr val="tx1">
                    <a:lumMod val="95000"/>
                    <a:lumOff val="5000"/>
                  </a:schemeClr>
                </a:solidFill>
              </a:rPr>
              <a:t>		</a:t>
            </a: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6350">
                  <a:solidFill>
                    <a:schemeClr val="tx1"/>
                  </a:solidFill>
                </a:ln>
                <a:solidFill>
                  <a:schemeClr val="tx1">
                    <a:lumMod val="95000"/>
                    <a:lumOff val="5000"/>
                  </a:schemeClr>
                </a:solidFill>
              </a:rPr>
              <a:t>		</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Merge</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p:txBody>
      </p:sp>
      <p:sp>
        <p:nvSpPr>
          <p:cNvPr id="13" name="Rectangle 12">
            <a:hlinkClick r:id="rId5" action="ppaction://hlinksldjump"/>
            <a:extLst>
              <a:ext uri="{FF2B5EF4-FFF2-40B4-BE49-F238E27FC236}">
                <a16:creationId xmlns:a16="http://schemas.microsoft.com/office/drawing/2014/main" id="{50403C37-20A8-1346-9759-41669C3A8DBB}"/>
              </a:ext>
            </a:extLst>
          </p:cNvPr>
          <p:cNvSpPr/>
          <p:nvPr/>
        </p:nvSpPr>
        <p:spPr>
          <a:xfrm>
            <a:off x="1939774" y="3371053"/>
            <a:ext cx="1422998" cy="75608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Environment</a:t>
            </a:r>
            <a:r>
              <a:rPr lang="zh-Hans" altLang="en-US" sz="1600" dirty="0">
                <a:solidFill>
                  <a:sysClr val="windowText" lastClr="000000"/>
                </a:solidFill>
              </a:rPr>
              <a:t> </a:t>
            </a:r>
            <a:r>
              <a:rPr lang="en-US" altLang="zh-Hans" sz="1600" dirty="0">
                <a:solidFill>
                  <a:sysClr val="windowText" lastClr="000000"/>
                </a:solidFill>
              </a:rPr>
              <a:t>Metadata</a:t>
            </a:r>
            <a:endParaRPr lang="en-US" sz="1600" dirty="0">
              <a:solidFill>
                <a:sysClr val="windowText" lastClr="000000"/>
              </a:solidFill>
            </a:endParaRPr>
          </a:p>
        </p:txBody>
      </p:sp>
      <p:sp>
        <p:nvSpPr>
          <p:cNvPr id="14" name="Rectangle 13">
            <a:hlinkClick r:id="rId4" action="ppaction://hlinksldjump"/>
            <a:extLst>
              <a:ext uri="{FF2B5EF4-FFF2-40B4-BE49-F238E27FC236}">
                <a16:creationId xmlns:a16="http://schemas.microsoft.com/office/drawing/2014/main" id="{92C0BB1A-B11E-3F41-96EE-CD7FA55E65FC}"/>
              </a:ext>
            </a:extLst>
          </p:cNvPr>
          <p:cNvSpPr/>
          <p:nvPr/>
        </p:nvSpPr>
        <p:spPr>
          <a:xfrm>
            <a:off x="4571802" y="1131117"/>
            <a:ext cx="995063" cy="260322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600" dirty="0">
                <a:solidFill>
                  <a:sysClr val="windowText" lastClr="000000"/>
                </a:solidFill>
              </a:rPr>
              <a:t>Deploy</a:t>
            </a:r>
            <a:r>
              <a:rPr lang="zh-Hans" altLang="en-US" dirty="0">
                <a:solidFill>
                  <a:sysClr val="windowText" lastClr="000000"/>
                </a:solidFill>
              </a:rPr>
              <a:t> </a:t>
            </a:r>
            <a:r>
              <a:rPr lang="en-US" altLang="zh-Hans" sz="1600" dirty="0">
                <a:solidFill>
                  <a:sysClr val="windowText" lastClr="000000"/>
                </a:solidFill>
              </a:rPr>
              <a:t>Code</a:t>
            </a:r>
            <a:endParaRPr lang="en-US" sz="1600" dirty="0">
              <a:solidFill>
                <a:sysClr val="windowText" lastClr="000000"/>
              </a:solidFill>
            </a:endParaRPr>
          </a:p>
        </p:txBody>
      </p:sp>
      <p:sp>
        <p:nvSpPr>
          <p:cNvPr id="15" name="Rectangle 14">
            <a:extLst>
              <a:ext uri="{FF2B5EF4-FFF2-40B4-BE49-F238E27FC236}">
                <a16:creationId xmlns:a16="http://schemas.microsoft.com/office/drawing/2014/main" id="{ABF0E20F-E2DB-324A-99A6-27E2462F3FEC}"/>
              </a:ext>
            </a:extLst>
          </p:cNvPr>
          <p:cNvSpPr/>
          <p:nvPr/>
        </p:nvSpPr>
        <p:spPr>
          <a:xfrm>
            <a:off x="165420" y="2086288"/>
            <a:ext cx="1331013" cy="70007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Code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p:txBody>
      </p:sp>
      <p:sp>
        <p:nvSpPr>
          <p:cNvPr id="16" name="Rectangle 15">
            <a:hlinkClick r:id="rId6" action="ppaction://hlinksldjump"/>
            <a:extLst>
              <a:ext uri="{FF2B5EF4-FFF2-40B4-BE49-F238E27FC236}">
                <a16:creationId xmlns:a16="http://schemas.microsoft.com/office/drawing/2014/main" id="{A7A6A111-41DB-0A49-A275-39A66AE3DCE4}"/>
              </a:ext>
            </a:extLst>
          </p:cNvPr>
          <p:cNvSpPr/>
          <p:nvPr/>
        </p:nvSpPr>
        <p:spPr>
          <a:xfrm>
            <a:off x="8890752" y="2634314"/>
            <a:ext cx="2974205" cy="3682558"/>
          </a:xfrm>
          <a:prstGeom prst="rect">
            <a:avLst/>
          </a:prstGeom>
          <a:noFill/>
          <a:ln w="2857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Online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Scoring</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Worker</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Node</a:t>
            </a:r>
            <a:endParaRPr lang="en-US" altLang="zh-Hans" sz="1400" dirty="0">
              <a:solidFill>
                <a:sysClr val="windowText" lastClr="000000"/>
              </a:solidFill>
            </a:endParaRPr>
          </a:p>
          <a:p>
            <a:r>
              <a:rPr lang="en-US" altLang="zh-Hans" sz="1400" dirty="0">
                <a:solidFill>
                  <a:sysClr val="windowText" lastClr="000000"/>
                </a:solidFill>
              </a:rPr>
              <a:t>	</a:t>
            </a:r>
          </a:p>
          <a:p>
            <a:endParaRPr lang="en-US" altLang="zh-Hans" sz="1400" dirty="0">
              <a:solidFill>
                <a:sysClr val="windowText" lastClr="000000"/>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r>
              <a:rPr lang="en-US" altLang="zh-Hans" sz="1400" dirty="0">
                <a:solidFill>
                  <a:sysClr val="windowText" lastClr="000000"/>
                </a:solidFill>
              </a:rPr>
              <a:t>	</a:t>
            </a:r>
            <a:r>
              <a:rPr lang="en-US" altLang="zh-Hans" sz="1400" dirty="0">
                <a:ln w="19050">
                  <a:solidFill>
                    <a:schemeClr val="tx1"/>
                  </a:solidFill>
                </a:ln>
                <a:solidFill>
                  <a:schemeClr val="tx1">
                    <a:lumMod val="95000"/>
                    <a:lumOff val="5000"/>
                  </a:schemeClr>
                </a:solidFill>
              </a:rPr>
              <a:t> </a:t>
            </a:r>
          </a:p>
          <a:p>
            <a:r>
              <a:rPr lang="en-US" altLang="zh-Hans" sz="1400" dirty="0">
                <a:ln w="12700">
                  <a:solidFill>
                    <a:schemeClr val="tx1"/>
                  </a:solidFill>
                </a:ln>
                <a:solidFill>
                  <a:schemeClr val="tx1">
                    <a:lumMod val="95000"/>
                    <a:lumOff val="5000"/>
                  </a:schemeClr>
                </a:solidFill>
              </a:rPr>
              <a:t>	</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0" name="Rectangle 19">
            <a:hlinkClick r:id="rId5" action="ppaction://hlinksldjump"/>
            <a:extLst>
              <a:ext uri="{FF2B5EF4-FFF2-40B4-BE49-F238E27FC236}">
                <a16:creationId xmlns:a16="http://schemas.microsoft.com/office/drawing/2014/main" id="{E88CE6EE-C551-4F47-B1DC-9BEB21876EE6}"/>
              </a:ext>
            </a:extLst>
          </p:cNvPr>
          <p:cNvSpPr/>
          <p:nvPr/>
        </p:nvSpPr>
        <p:spPr>
          <a:xfrm>
            <a:off x="1265071" y="4702287"/>
            <a:ext cx="2097701" cy="1593079"/>
          </a:xfrm>
          <a:prstGeom prst="rect">
            <a:avLst/>
          </a:prstGeom>
          <a:no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600" dirty="0">
                <a:ln w="12700">
                  <a:solidFill>
                    <a:srgbClr val="000000"/>
                  </a:solidFill>
                </a:ln>
                <a:solidFill>
                  <a:srgbClr val="000000">
                    <a:lumMod val="95000"/>
                    <a:lumOff val="5000"/>
                  </a:srgbClr>
                </a:solidFill>
              </a:rPr>
              <a:t>Docker</a:t>
            </a:r>
            <a:r>
              <a:rPr lang="zh-Hans" altLang="en-US" sz="1600" dirty="0">
                <a:ln w="12700">
                  <a:solidFill>
                    <a:srgbClr val="000000"/>
                  </a:solidFill>
                </a:ln>
                <a:solidFill>
                  <a:srgbClr val="000000">
                    <a:lumMod val="95000"/>
                    <a:lumOff val="5000"/>
                  </a:srgbClr>
                </a:solidFill>
              </a:rPr>
              <a:t> </a:t>
            </a:r>
            <a:r>
              <a:rPr lang="en-US" altLang="zh-Hans" sz="1600" dirty="0">
                <a:ln w="12700">
                  <a:solidFill>
                    <a:srgbClr val="000000"/>
                  </a:solidFill>
                </a:ln>
                <a:solidFill>
                  <a:srgbClr val="000000">
                    <a:lumMod val="95000"/>
                    <a:lumOff val="5000"/>
                  </a:srgbClr>
                </a:solidFill>
              </a:rPr>
              <a:t>Registry</a:t>
            </a:r>
            <a:endParaRPr lang="en-US" altLang="zh-Hans" sz="1400" dirty="0">
              <a:solidFill>
                <a:sysClr val="windowText" lastClr="000000"/>
              </a:solidFill>
            </a:endParaRPr>
          </a:p>
          <a:p>
            <a:pPr algn="ctr"/>
            <a:r>
              <a:rPr lang="zh-Hans" altLang="en-US" sz="1400" dirty="0">
                <a:solidFill>
                  <a:sysClr val="windowText" lastClr="000000"/>
                </a:solidFill>
              </a:rPr>
              <a:t> </a:t>
            </a:r>
            <a:endParaRPr lang="en-US" altLang="zh-Hans" sz="1400" dirty="0">
              <a:ln w="12700">
                <a:solidFill>
                  <a:schemeClr val="tx1"/>
                </a:solidFill>
              </a:ln>
              <a:solidFill>
                <a:sysClr val="windowText" lastClr="000000"/>
              </a:solidFill>
            </a:endParaRPr>
          </a:p>
          <a:p>
            <a:r>
              <a:rPr lang="en-US" altLang="zh-Hans" sz="1400" dirty="0">
                <a:ln w="12700">
                  <a:solidFill>
                    <a:schemeClr val="tx1"/>
                  </a:solidFill>
                </a:ln>
                <a:solidFill>
                  <a:schemeClr val="tx1">
                    <a:lumMod val="95000"/>
                    <a:lumOff val="5000"/>
                  </a:schemeClr>
                </a:solidFill>
              </a:rPr>
              <a:t>	</a:t>
            </a: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1" name="Rectangle 20">
            <a:hlinkClick r:id="rId5" action="ppaction://hlinksldjump"/>
            <a:extLst>
              <a:ext uri="{FF2B5EF4-FFF2-40B4-BE49-F238E27FC236}">
                <a16:creationId xmlns:a16="http://schemas.microsoft.com/office/drawing/2014/main" id="{81B73402-ED60-1143-A577-19EA945007D9}"/>
              </a:ext>
            </a:extLst>
          </p:cNvPr>
          <p:cNvSpPr/>
          <p:nvPr/>
        </p:nvSpPr>
        <p:spPr>
          <a:xfrm>
            <a:off x="4026430" y="4474345"/>
            <a:ext cx="999422" cy="59574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File</a:t>
            </a:r>
            <a:endParaRPr lang="en-US" sz="1600" dirty="0">
              <a:solidFill>
                <a:sysClr val="windowText" lastClr="000000"/>
              </a:solidFill>
            </a:endParaRPr>
          </a:p>
        </p:txBody>
      </p:sp>
      <p:sp>
        <p:nvSpPr>
          <p:cNvPr id="22" name="Rectangle 21">
            <a:hlinkClick r:id="rId5" action="ppaction://hlinksldjump"/>
            <a:extLst>
              <a:ext uri="{FF2B5EF4-FFF2-40B4-BE49-F238E27FC236}">
                <a16:creationId xmlns:a16="http://schemas.microsoft.com/office/drawing/2014/main" id="{45539E7B-C4C6-4D45-AD18-937A66245390}"/>
              </a:ext>
            </a:extLst>
          </p:cNvPr>
          <p:cNvSpPr/>
          <p:nvPr/>
        </p:nvSpPr>
        <p:spPr>
          <a:xfrm>
            <a:off x="1481470" y="5232367"/>
            <a:ext cx="1279486" cy="63054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Base</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25" name="Straight Arrow Connector 24">
            <a:extLst>
              <a:ext uri="{FF2B5EF4-FFF2-40B4-BE49-F238E27FC236}">
                <a16:creationId xmlns:a16="http://schemas.microsoft.com/office/drawing/2014/main" id="{467C32E8-4DB4-E848-875C-98387C7067C4}"/>
              </a:ext>
            </a:extLst>
          </p:cNvPr>
          <p:cNvCxnSpPr>
            <a:cxnSpLocks/>
            <a:stCxn id="15" idx="3"/>
          </p:cNvCxnSpPr>
          <p:nvPr/>
        </p:nvCxnSpPr>
        <p:spPr>
          <a:xfrm>
            <a:off x="1496433" y="2436325"/>
            <a:ext cx="5063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E3A72ED-69D2-444C-A4DB-7F5D07B511E2}"/>
              </a:ext>
            </a:extLst>
          </p:cNvPr>
          <p:cNvCxnSpPr>
            <a:cxnSpLocks/>
          </p:cNvCxnSpPr>
          <p:nvPr/>
        </p:nvCxnSpPr>
        <p:spPr>
          <a:xfrm>
            <a:off x="3871122" y="2500833"/>
            <a:ext cx="7368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10E6A5F-46F1-A742-82A9-BCDE6DC9F0C2}"/>
              </a:ext>
            </a:extLst>
          </p:cNvPr>
          <p:cNvCxnSpPr>
            <a:cxnSpLocks/>
          </p:cNvCxnSpPr>
          <p:nvPr/>
        </p:nvCxnSpPr>
        <p:spPr>
          <a:xfrm>
            <a:off x="3362772" y="3749097"/>
            <a:ext cx="294268"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15453AC-3E95-674F-AF0F-EB9A02110744}"/>
              </a:ext>
            </a:extLst>
          </p:cNvPr>
          <p:cNvCxnSpPr>
            <a:cxnSpLocks/>
            <a:endCxn id="21" idx="1"/>
          </p:cNvCxnSpPr>
          <p:nvPr/>
        </p:nvCxnSpPr>
        <p:spPr>
          <a:xfrm flipV="1">
            <a:off x="3657040" y="4772218"/>
            <a:ext cx="369390" cy="4750"/>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14AC6C29-1DF5-CF4C-B9A1-02DC03FA1C7F}"/>
              </a:ext>
            </a:extLst>
          </p:cNvPr>
          <p:cNvCxnSpPr>
            <a:cxnSpLocks/>
          </p:cNvCxnSpPr>
          <p:nvPr/>
        </p:nvCxnSpPr>
        <p:spPr>
          <a:xfrm flipH="1">
            <a:off x="5566865" y="1729162"/>
            <a:ext cx="85243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2" name="Straight Arrow Connector 31">
            <a:extLst>
              <a:ext uri="{FF2B5EF4-FFF2-40B4-BE49-F238E27FC236}">
                <a16:creationId xmlns:a16="http://schemas.microsoft.com/office/drawing/2014/main" id="{9482B183-9FA8-544A-9360-2A1DF012F25F}"/>
              </a:ext>
            </a:extLst>
          </p:cNvPr>
          <p:cNvCxnSpPr>
            <a:cxnSpLocks/>
          </p:cNvCxnSpPr>
          <p:nvPr/>
        </p:nvCxnSpPr>
        <p:spPr>
          <a:xfrm>
            <a:off x="5566865" y="3463518"/>
            <a:ext cx="376401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3" name="Rectangle 32">
            <a:extLst>
              <a:ext uri="{FF2B5EF4-FFF2-40B4-BE49-F238E27FC236}">
                <a16:creationId xmlns:a16="http://schemas.microsoft.com/office/drawing/2014/main" id="{B27B7450-AC09-D642-ACD1-AC5D6DB01B3E}"/>
              </a:ext>
            </a:extLst>
          </p:cNvPr>
          <p:cNvSpPr/>
          <p:nvPr/>
        </p:nvSpPr>
        <p:spPr>
          <a:xfrm>
            <a:off x="6643326" y="3143177"/>
            <a:ext cx="842626" cy="307777"/>
          </a:xfrm>
          <a:prstGeom prst="rect">
            <a:avLst/>
          </a:prstGeom>
        </p:spPr>
        <p:txBody>
          <a:bodyPr wrap="square">
            <a:spAutoFit/>
          </a:bodyPr>
          <a:lstStyle/>
          <a:p>
            <a:r>
              <a:rPr lang="zh-Hans" altLang="en-US" sz="1400" dirty="0">
                <a:ln w="6350">
                  <a:solidFill>
                    <a:srgbClr val="000000"/>
                  </a:solidFill>
                </a:ln>
                <a:solidFill>
                  <a:srgbClr val="000000">
                    <a:lumMod val="95000"/>
                    <a:lumOff val="5000"/>
                  </a:srgbClr>
                </a:solidFill>
              </a:rPr>
              <a:t> </a:t>
            </a:r>
            <a:r>
              <a:rPr lang="en-US" altLang="zh-Hans" sz="1400" dirty="0">
                <a:ln w="6350">
                  <a:solidFill>
                    <a:srgbClr val="000000"/>
                  </a:solidFill>
                </a:ln>
                <a:solidFill>
                  <a:srgbClr val="000000">
                    <a:lumMod val="95000"/>
                    <a:lumOff val="5000"/>
                  </a:srgbClr>
                </a:solidFill>
              </a:rPr>
              <a:t>Deploy</a:t>
            </a:r>
            <a:endParaRPr lang="en-US" dirty="0"/>
          </a:p>
        </p:txBody>
      </p:sp>
      <p:sp>
        <p:nvSpPr>
          <p:cNvPr id="38" name="Rectangle 37">
            <a:hlinkClick r:id="rId5" action="ppaction://hlinksldjump"/>
            <a:extLst>
              <a:ext uri="{FF2B5EF4-FFF2-40B4-BE49-F238E27FC236}">
                <a16:creationId xmlns:a16="http://schemas.microsoft.com/office/drawing/2014/main" id="{B0BE1C77-9C6D-2041-91E7-2570DBB6BE15}"/>
              </a:ext>
            </a:extLst>
          </p:cNvPr>
          <p:cNvSpPr/>
          <p:nvPr/>
        </p:nvSpPr>
        <p:spPr>
          <a:xfrm>
            <a:off x="6184511" y="4112339"/>
            <a:ext cx="1596798" cy="130915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Model</a:t>
            </a:r>
            <a:r>
              <a:rPr lang="zh-Hans" altLang="en-US" sz="1600" dirty="0">
                <a:solidFill>
                  <a:sysClr val="windowText" lastClr="000000"/>
                </a:solidFill>
              </a:rPr>
              <a:t> </a:t>
            </a:r>
            <a:r>
              <a:rPr lang="en-US" altLang="zh-Hans" sz="1600" dirty="0">
                <a:solidFill>
                  <a:sysClr val="windowText" lastClr="000000"/>
                </a:solidFill>
              </a:rPr>
              <a:t>Specific</a:t>
            </a:r>
            <a:r>
              <a:rPr lang="zh-Hans" altLang="en-US" sz="1600" dirty="0">
                <a:solidFill>
                  <a:sysClr val="windowText" lastClr="000000"/>
                </a:solidFill>
              </a:rPr>
              <a:t> </a:t>
            </a: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44" name="Straight Arrow Connector 43">
            <a:extLst>
              <a:ext uri="{FF2B5EF4-FFF2-40B4-BE49-F238E27FC236}">
                <a16:creationId xmlns:a16="http://schemas.microsoft.com/office/drawing/2014/main" id="{655019F4-44E6-7541-8A93-EC6E305A3853}"/>
              </a:ext>
            </a:extLst>
          </p:cNvPr>
          <p:cNvCxnSpPr>
            <a:cxnSpLocks/>
            <a:stCxn id="21" idx="3"/>
            <a:endCxn id="38" idx="1"/>
          </p:cNvCxnSpPr>
          <p:nvPr/>
        </p:nvCxnSpPr>
        <p:spPr>
          <a:xfrm flipV="1">
            <a:off x="5025852" y="4766917"/>
            <a:ext cx="1158659" cy="5301"/>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E5060824-6590-2241-BDF6-DF3204995EAD}"/>
              </a:ext>
            </a:extLst>
          </p:cNvPr>
          <p:cNvCxnSpPr>
            <a:cxnSpLocks/>
            <a:stCxn id="38" idx="3"/>
          </p:cNvCxnSpPr>
          <p:nvPr/>
        </p:nvCxnSpPr>
        <p:spPr>
          <a:xfrm flipV="1">
            <a:off x="7781309" y="4766916"/>
            <a:ext cx="1549566"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0" name="Rounded Rectangle 49">
            <a:hlinkClick r:id="rId4" action="ppaction://hlinksldjump"/>
            <a:extLst>
              <a:ext uri="{FF2B5EF4-FFF2-40B4-BE49-F238E27FC236}">
                <a16:creationId xmlns:a16="http://schemas.microsoft.com/office/drawing/2014/main" id="{DEDCDC8B-0AE3-3A4B-8757-473559BF648C}"/>
              </a:ext>
            </a:extLst>
          </p:cNvPr>
          <p:cNvSpPr/>
          <p:nvPr/>
        </p:nvSpPr>
        <p:spPr>
          <a:xfrm>
            <a:off x="2002756" y="954617"/>
            <a:ext cx="1868366" cy="2187716"/>
          </a:xfrm>
          <a:prstGeom prst="round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hlinkClick r:id="rId6" action="ppaction://hlinksldjump"/>
            <a:extLst>
              <a:ext uri="{FF2B5EF4-FFF2-40B4-BE49-F238E27FC236}">
                <a16:creationId xmlns:a16="http://schemas.microsoft.com/office/drawing/2014/main" id="{62E25496-0709-FF42-B614-56129F45FA0D}"/>
              </a:ext>
            </a:extLst>
          </p:cNvPr>
          <p:cNvSpPr/>
          <p:nvPr/>
        </p:nvSpPr>
        <p:spPr>
          <a:xfrm>
            <a:off x="9331822" y="3038528"/>
            <a:ext cx="2106301" cy="276329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Container</a:t>
            </a: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solidFill>
                <a:sysClr val="windowText" lastClr="000000"/>
              </a:solidFill>
            </a:endParaRPr>
          </a:p>
        </p:txBody>
      </p:sp>
      <p:sp>
        <p:nvSpPr>
          <p:cNvPr id="19" name="TextBox 18">
            <a:extLst>
              <a:ext uri="{FF2B5EF4-FFF2-40B4-BE49-F238E27FC236}">
                <a16:creationId xmlns:a16="http://schemas.microsoft.com/office/drawing/2014/main" id="{88D22907-1720-7C42-88DD-E89650503F5A}"/>
              </a:ext>
            </a:extLst>
          </p:cNvPr>
          <p:cNvSpPr txBox="1"/>
          <p:nvPr/>
        </p:nvSpPr>
        <p:spPr>
          <a:xfrm>
            <a:off x="1265071" y="52320"/>
            <a:ext cx="6380273" cy="369332"/>
          </a:xfrm>
          <a:prstGeom prst="rect">
            <a:avLst/>
          </a:prstGeom>
          <a:noFill/>
        </p:spPr>
        <p:txBody>
          <a:bodyPr wrap="none" rtlCol="0">
            <a:spAutoFit/>
          </a:bodyPr>
          <a:lstStyle/>
          <a:p>
            <a:r>
              <a:rPr lang="en-US" altLang="zh-Hans" b="1" dirty="0"/>
              <a:t>Example:</a:t>
            </a:r>
            <a:r>
              <a:rPr lang="zh-Hans" altLang="en-US" b="1" dirty="0"/>
              <a:t> </a:t>
            </a:r>
            <a:r>
              <a:rPr lang="en-US" b="1" dirty="0"/>
              <a:t>Online Scoring Service Deployment </a:t>
            </a:r>
            <a:r>
              <a:rPr lang="en-US" altLang="zh-Hans" b="1" dirty="0"/>
              <a:t>D</a:t>
            </a:r>
            <a:r>
              <a:rPr lang="en-US" b="1" dirty="0"/>
              <a:t>iagram </a:t>
            </a:r>
          </a:p>
        </p:txBody>
      </p:sp>
      <p:cxnSp>
        <p:nvCxnSpPr>
          <p:cNvPr id="93" name="Straight Connector 92">
            <a:extLst>
              <a:ext uri="{FF2B5EF4-FFF2-40B4-BE49-F238E27FC236}">
                <a16:creationId xmlns:a16="http://schemas.microsoft.com/office/drawing/2014/main" id="{0B22B5D1-D394-A549-8879-F13D4109EF9A}"/>
              </a:ext>
            </a:extLst>
          </p:cNvPr>
          <p:cNvCxnSpPr>
            <a:cxnSpLocks/>
          </p:cNvCxnSpPr>
          <p:nvPr/>
        </p:nvCxnSpPr>
        <p:spPr>
          <a:xfrm>
            <a:off x="2760956" y="5562420"/>
            <a:ext cx="896084" cy="0"/>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cxnSp>
        <p:nvCxnSpPr>
          <p:cNvPr id="95" name="Straight Connector 94">
            <a:extLst>
              <a:ext uri="{FF2B5EF4-FFF2-40B4-BE49-F238E27FC236}">
                <a16:creationId xmlns:a16="http://schemas.microsoft.com/office/drawing/2014/main" id="{5B5C3919-DA0E-654A-BEF8-A8CB7D5D4CE2}"/>
              </a:ext>
            </a:extLst>
          </p:cNvPr>
          <p:cNvCxnSpPr>
            <a:cxnSpLocks/>
          </p:cNvCxnSpPr>
          <p:nvPr/>
        </p:nvCxnSpPr>
        <p:spPr>
          <a:xfrm>
            <a:off x="3657040" y="3749097"/>
            <a:ext cx="0" cy="1813323"/>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sp>
        <p:nvSpPr>
          <p:cNvPr id="115" name="TextBox 114">
            <a:extLst>
              <a:ext uri="{FF2B5EF4-FFF2-40B4-BE49-F238E27FC236}">
                <a16:creationId xmlns:a16="http://schemas.microsoft.com/office/drawing/2014/main" id="{60D2D95D-71A3-6643-9A4E-6FA9C878B4E0}"/>
              </a:ext>
            </a:extLst>
          </p:cNvPr>
          <p:cNvSpPr txBox="1"/>
          <p:nvPr/>
        </p:nvSpPr>
        <p:spPr>
          <a:xfrm>
            <a:off x="7740169" y="4508490"/>
            <a:ext cx="1244251" cy="307777"/>
          </a:xfrm>
          <a:prstGeom prst="rect">
            <a:avLst/>
          </a:prstGeom>
          <a:noFill/>
        </p:spPr>
        <p:txBody>
          <a:bodyPr wrap="none" rtlCol="0">
            <a:spAutoFit/>
          </a:bodyPr>
          <a:lstStyle/>
          <a:p>
            <a:pPr lvl="0"/>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Build</a:t>
            </a:r>
            <a:endParaRPr lang="en-US" altLang="zh-Hans" sz="1400" dirty="0">
              <a:solidFill>
                <a:sysClr val="windowText" lastClr="000000"/>
              </a:solidFill>
            </a:endParaRPr>
          </a:p>
        </p:txBody>
      </p:sp>
      <p:sp>
        <p:nvSpPr>
          <p:cNvPr id="119" name="Rectangle 118">
            <a:extLst>
              <a:ext uri="{FF2B5EF4-FFF2-40B4-BE49-F238E27FC236}">
                <a16:creationId xmlns:a16="http://schemas.microsoft.com/office/drawing/2014/main" id="{1BAA3F42-F1E5-C344-9A70-089D9F4EE090}"/>
              </a:ext>
            </a:extLst>
          </p:cNvPr>
          <p:cNvSpPr/>
          <p:nvPr/>
        </p:nvSpPr>
        <p:spPr>
          <a:xfrm>
            <a:off x="5607953" y="1433950"/>
            <a:ext cx="842626"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Wrap</a:t>
            </a:r>
            <a:endParaRPr lang="en-US" dirty="0"/>
          </a:p>
        </p:txBody>
      </p:sp>
      <p:sp>
        <p:nvSpPr>
          <p:cNvPr id="123" name="Rectangle 122">
            <a:hlinkClick r:id="rId6" action="ppaction://hlinksldjump"/>
            <a:extLst>
              <a:ext uri="{FF2B5EF4-FFF2-40B4-BE49-F238E27FC236}">
                <a16:creationId xmlns:a16="http://schemas.microsoft.com/office/drawing/2014/main" id="{BB836344-DF78-0D41-BB7D-D9F642620BFB}"/>
              </a:ext>
            </a:extLst>
          </p:cNvPr>
          <p:cNvSpPr/>
          <p:nvPr/>
        </p:nvSpPr>
        <p:spPr>
          <a:xfrm>
            <a:off x="9686363" y="3980211"/>
            <a:ext cx="1382982" cy="1364337"/>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Hans" sz="1600" dirty="0">
                <a:solidFill>
                  <a:sysClr val="windowText" lastClr="000000"/>
                </a:solidFill>
              </a:rPr>
              <a:t>Model</a:t>
            </a:r>
            <a:endParaRPr lang="en-US" sz="1600" dirty="0">
              <a:solidFill>
                <a:sysClr val="windowText" lastClr="000000"/>
              </a:solidFill>
            </a:endParaRPr>
          </a:p>
        </p:txBody>
      </p:sp>
      <p:sp>
        <p:nvSpPr>
          <p:cNvPr id="143" name="Rectangle 142">
            <a:extLst>
              <a:ext uri="{FF2B5EF4-FFF2-40B4-BE49-F238E27FC236}">
                <a16:creationId xmlns:a16="http://schemas.microsoft.com/office/drawing/2014/main" id="{06E54711-FE4A-A844-86E2-3029E1F1C6CC}"/>
              </a:ext>
            </a:extLst>
          </p:cNvPr>
          <p:cNvSpPr/>
          <p:nvPr/>
        </p:nvSpPr>
        <p:spPr>
          <a:xfrm>
            <a:off x="5197755" y="4532888"/>
            <a:ext cx="657522"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Build</a:t>
            </a:r>
            <a:endParaRPr lang="en-US" dirty="0"/>
          </a:p>
        </p:txBody>
      </p:sp>
      <p:cxnSp>
        <p:nvCxnSpPr>
          <p:cNvPr id="147" name="Straight Arrow Connector 146">
            <a:extLst>
              <a:ext uri="{FF2B5EF4-FFF2-40B4-BE49-F238E27FC236}">
                <a16:creationId xmlns:a16="http://schemas.microsoft.com/office/drawing/2014/main" id="{FBE2443B-360C-D349-B619-5CD90231A6A6}"/>
              </a:ext>
            </a:extLst>
          </p:cNvPr>
          <p:cNvCxnSpPr>
            <a:cxnSpLocks/>
          </p:cNvCxnSpPr>
          <p:nvPr/>
        </p:nvCxnSpPr>
        <p:spPr>
          <a:xfrm>
            <a:off x="777299" y="3734346"/>
            <a:ext cx="1184336" cy="14751"/>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50" name="Straight Connector 149">
            <a:extLst>
              <a:ext uri="{FF2B5EF4-FFF2-40B4-BE49-F238E27FC236}">
                <a16:creationId xmlns:a16="http://schemas.microsoft.com/office/drawing/2014/main" id="{898D8028-1C6E-4F49-B2A4-B89CC8C9797D}"/>
              </a:ext>
            </a:extLst>
          </p:cNvPr>
          <p:cNvCxnSpPr>
            <a:cxnSpLocks/>
          </p:cNvCxnSpPr>
          <p:nvPr/>
        </p:nvCxnSpPr>
        <p:spPr>
          <a:xfrm>
            <a:off x="777299" y="2786362"/>
            <a:ext cx="0" cy="962735"/>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sp>
        <p:nvSpPr>
          <p:cNvPr id="45" name="Rectangle 44">
            <a:hlinkClick r:id="rId4" action="ppaction://hlinksldjump"/>
            <a:extLst>
              <a:ext uri="{FF2B5EF4-FFF2-40B4-BE49-F238E27FC236}">
                <a16:creationId xmlns:a16="http://schemas.microsoft.com/office/drawing/2014/main" id="{D72BDD1B-7D5C-CB4F-BCBB-8A8D36B8E137}"/>
              </a:ext>
            </a:extLst>
          </p:cNvPr>
          <p:cNvSpPr/>
          <p:nvPr/>
        </p:nvSpPr>
        <p:spPr>
          <a:xfrm>
            <a:off x="2213570" y="1219606"/>
            <a:ext cx="1422998" cy="59574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600" dirty="0">
                <a:solidFill>
                  <a:sysClr val="windowText" lastClr="000000"/>
                </a:solidFill>
              </a:rPr>
              <a:t>Deploy</a:t>
            </a:r>
            <a:r>
              <a:rPr lang="zh-Hans" altLang="en-US" sz="1600" dirty="0">
                <a:solidFill>
                  <a:sysClr val="windowText" lastClr="000000"/>
                </a:solidFill>
              </a:rPr>
              <a:t> </a:t>
            </a:r>
            <a:r>
              <a:rPr lang="en-US" altLang="zh-Hans" sz="1600" dirty="0">
                <a:solidFill>
                  <a:sysClr val="windowText" lastClr="000000"/>
                </a:solidFill>
              </a:rPr>
              <a:t>Template</a:t>
            </a:r>
            <a:endParaRPr lang="en-US" sz="1600" dirty="0">
              <a:solidFill>
                <a:sysClr val="windowText" lastClr="000000"/>
              </a:solidFill>
            </a:endParaRPr>
          </a:p>
        </p:txBody>
      </p:sp>
      <p:sp>
        <p:nvSpPr>
          <p:cNvPr id="46" name="Rectangle 45">
            <a:hlinkClick r:id="rId4" action="ppaction://hlinksldjump"/>
            <a:extLst>
              <a:ext uri="{FF2B5EF4-FFF2-40B4-BE49-F238E27FC236}">
                <a16:creationId xmlns:a16="http://schemas.microsoft.com/office/drawing/2014/main" id="{5D237C15-AF66-E746-A461-F1D28D34650C}"/>
              </a:ext>
            </a:extLst>
          </p:cNvPr>
          <p:cNvSpPr/>
          <p:nvPr/>
        </p:nvSpPr>
        <p:spPr>
          <a:xfrm>
            <a:off x="2208463" y="2064665"/>
            <a:ext cx="1491364" cy="8504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400" dirty="0">
                <a:solidFill>
                  <a:sysClr val="windowText" lastClr="000000"/>
                </a:solidFill>
              </a:rPr>
              <a:t>Model</a:t>
            </a:r>
            <a:r>
              <a:rPr lang="zh-Hans" altLang="en-US" sz="1400" dirty="0">
                <a:solidFill>
                  <a:sysClr val="windowText" lastClr="000000"/>
                </a:solidFill>
              </a:rPr>
              <a:t> </a:t>
            </a:r>
            <a:r>
              <a:rPr lang="en-US" altLang="zh-Hans" sz="1400" dirty="0">
                <a:solidFill>
                  <a:sysClr val="windowText" lastClr="000000"/>
                </a:solidFill>
              </a:rPr>
              <a:t>Specific</a:t>
            </a:r>
            <a:r>
              <a:rPr lang="zh-Hans" altLang="en-US" sz="1400" dirty="0">
                <a:solidFill>
                  <a:sysClr val="windowText" lastClr="000000"/>
                </a:solidFill>
              </a:rPr>
              <a:t> </a:t>
            </a:r>
            <a:r>
              <a:rPr lang="en-US" altLang="zh-Hans" sz="1400" dirty="0">
                <a:solidFill>
                  <a:sysClr val="windowText" lastClr="000000"/>
                </a:solidFill>
              </a:rPr>
              <a:t>Deploy</a:t>
            </a:r>
            <a:r>
              <a:rPr lang="zh-Hans" altLang="en-US" sz="1400" dirty="0">
                <a:solidFill>
                  <a:sysClr val="windowText" lastClr="000000"/>
                </a:solidFill>
              </a:rPr>
              <a:t> </a:t>
            </a:r>
            <a:r>
              <a:rPr lang="en-US" altLang="zh-Hans" sz="1400" dirty="0">
                <a:solidFill>
                  <a:sysClr val="windowText" lastClr="000000"/>
                </a:solidFill>
              </a:rPr>
              <a:t>Code/metadata</a:t>
            </a:r>
            <a:endParaRPr lang="en-US" sz="1400" dirty="0">
              <a:solidFill>
                <a:sysClr val="windowText" lastClr="000000"/>
              </a:solidFill>
            </a:endParaRPr>
          </a:p>
        </p:txBody>
      </p:sp>
      <p:sp>
        <p:nvSpPr>
          <p:cNvPr id="48" name="Rectangle 47">
            <a:hlinkClick r:id="rId3" action="ppaction://hlinksldjump"/>
            <a:extLst>
              <a:ext uri="{FF2B5EF4-FFF2-40B4-BE49-F238E27FC236}">
                <a16:creationId xmlns:a16="http://schemas.microsoft.com/office/drawing/2014/main" id="{82E3DB23-E15B-3A45-BF76-CB2CF6D657BC}"/>
              </a:ext>
            </a:extLst>
          </p:cNvPr>
          <p:cNvSpPr/>
          <p:nvPr/>
        </p:nvSpPr>
        <p:spPr>
          <a:xfrm>
            <a:off x="10959772" y="1424658"/>
            <a:ext cx="905185" cy="59574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Trained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49" name="Rectangle 48">
            <a:hlinkClick r:id="rId3" action="ppaction://hlinksldjump"/>
            <a:extLst>
              <a:ext uri="{FF2B5EF4-FFF2-40B4-BE49-F238E27FC236}">
                <a16:creationId xmlns:a16="http://schemas.microsoft.com/office/drawing/2014/main" id="{7CEFE6DB-1A71-3B48-9D8F-55CF3F2D61C2}"/>
              </a:ext>
            </a:extLst>
          </p:cNvPr>
          <p:cNvSpPr/>
          <p:nvPr/>
        </p:nvSpPr>
        <p:spPr>
          <a:xfrm>
            <a:off x="8820173" y="1428208"/>
            <a:ext cx="1125361" cy="59574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cxnSp>
        <p:nvCxnSpPr>
          <p:cNvPr id="52" name="Straight Arrow Connector 51">
            <a:hlinkClick r:id="rId3" action="ppaction://hlinksldjump"/>
            <a:extLst>
              <a:ext uri="{FF2B5EF4-FFF2-40B4-BE49-F238E27FC236}">
                <a16:creationId xmlns:a16="http://schemas.microsoft.com/office/drawing/2014/main" id="{0C7E7468-393D-EB43-A412-858C92B84B03}"/>
              </a:ext>
            </a:extLst>
          </p:cNvPr>
          <p:cNvCxnSpPr>
            <a:cxnSpLocks/>
            <a:stCxn id="48" idx="1"/>
            <a:endCxn id="49" idx="3"/>
          </p:cNvCxnSpPr>
          <p:nvPr/>
        </p:nvCxnSpPr>
        <p:spPr>
          <a:xfrm flipH="1">
            <a:off x="9945534" y="1722531"/>
            <a:ext cx="1014238" cy="35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53" name="Straight Arrow Connector 52">
            <a:hlinkClick r:id="rId3" action="ppaction://hlinksldjump"/>
            <a:extLst>
              <a:ext uri="{FF2B5EF4-FFF2-40B4-BE49-F238E27FC236}">
                <a16:creationId xmlns:a16="http://schemas.microsoft.com/office/drawing/2014/main" id="{26D96913-107C-1C49-99BA-67E5E34999E4}"/>
              </a:ext>
            </a:extLst>
          </p:cNvPr>
          <p:cNvCxnSpPr>
            <a:cxnSpLocks/>
            <a:stCxn id="49" idx="1"/>
          </p:cNvCxnSpPr>
          <p:nvPr/>
        </p:nvCxnSpPr>
        <p:spPr>
          <a:xfrm flipH="1" flipV="1">
            <a:off x="7698010" y="1722531"/>
            <a:ext cx="1122163" cy="35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42" name="Action Button: Back or Previous 41">
            <a:hlinkClick r:id="rId7" action="ppaction://hlinksldjump" highlightClick="1"/>
            <a:extLst>
              <a:ext uri="{FF2B5EF4-FFF2-40B4-BE49-F238E27FC236}">
                <a16:creationId xmlns:a16="http://schemas.microsoft.com/office/drawing/2014/main" id="{3F11D6B8-F89B-DC4E-BCBE-A73CD86EDD7F}"/>
              </a:ext>
            </a:extLst>
          </p:cNvPr>
          <p:cNvSpPr/>
          <p:nvPr/>
        </p:nvSpPr>
        <p:spPr>
          <a:xfrm>
            <a:off x="10959772" y="638710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1" name="Action Button: Forward or Next 40">
            <a:hlinkClick r:id="rId8" action="ppaction://hlinksldjump" highlightClick="1"/>
            <a:extLst>
              <a:ext uri="{FF2B5EF4-FFF2-40B4-BE49-F238E27FC236}">
                <a16:creationId xmlns:a16="http://schemas.microsoft.com/office/drawing/2014/main" id="{5AE13323-C05C-A74D-8D41-B44CA2201EFF}"/>
              </a:ext>
            </a:extLst>
          </p:cNvPr>
          <p:cNvSpPr/>
          <p:nvPr/>
        </p:nvSpPr>
        <p:spPr>
          <a:xfrm>
            <a:off x="11294031" y="6387109"/>
            <a:ext cx="352482" cy="333977"/>
          </a:xfrm>
          <a:prstGeom prst="actionButtonForwardNext">
            <a:avLst/>
          </a:prstGeom>
          <a:gradFill rotWithShape="1">
            <a:gsLst>
              <a:gs pos="0">
                <a:srgbClr val="6B6C72">
                  <a:tint val="100000"/>
                  <a:shade val="100000"/>
                  <a:satMod val="130000"/>
                </a:srgbClr>
              </a:gs>
              <a:gs pos="100000">
                <a:srgbClr val="6B6C72">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Next forINTUIT"/>
              <a:ea typeface="+mn-ea"/>
              <a:cs typeface="+mn-cs"/>
            </a:endParaRPr>
          </a:p>
        </p:txBody>
      </p:sp>
    </p:spTree>
    <p:extLst>
      <p:ext uri="{BB962C8B-B14F-4D97-AF65-F5344CB8AC3E}">
        <p14:creationId xmlns:p14="http://schemas.microsoft.com/office/powerpoint/2010/main" val="23076894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14" name="Rectangle 13">
            <a:extLst>
              <a:ext uri="{FF2B5EF4-FFF2-40B4-BE49-F238E27FC236}">
                <a16:creationId xmlns:a16="http://schemas.microsoft.com/office/drawing/2014/main" id="{F7C6938D-D197-4042-8519-983D5B1EBCE5}"/>
              </a:ext>
            </a:extLst>
          </p:cNvPr>
          <p:cNvSpPr/>
          <p:nvPr/>
        </p:nvSpPr>
        <p:spPr>
          <a:xfrm>
            <a:off x="2282945" y="2720270"/>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Discovery</a:t>
            </a:r>
            <a:endParaRPr lang="en-US" dirty="0">
              <a:solidFill>
                <a:schemeClr val="tx1">
                  <a:lumMod val="95000"/>
                  <a:lumOff val="5000"/>
                </a:schemeClr>
              </a:solidFill>
            </a:endParaRPr>
          </a:p>
        </p:txBody>
      </p:sp>
      <p:sp>
        <p:nvSpPr>
          <p:cNvPr id="21" name="Rectangle 20">
            <a:extLst>
              <a:ext uri="{FF2B5EF4-FFF2-40B4-BE49-F238E27FC236}">
                <a16:creationId xmlns:a16="http://schemas.microsoft.com/office/drawing/2014/main" id="{C88F6C00-3537-CD4C-A3EC-28DE51A4608F}"/>
              </a:ext>
            </a:extLst>
          </p:cNvPr>
          <p:cNvSpPr/>
          <p:nvPr/>
        </p:nvSpPr>
        <p:spPr>
          <a:xfrm>
            <a:off x="4330943"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Feature</a:t>
            </a:r>
            <a:r>
              <a:rPr lang="zh-Hans" altLang="en-US" dirty="0">
                <a:solidFill>
                  <a:schemeClr val="tx1">
                    <a:lumMod val="95000"/>
                    <a:lumOff val="5000"/>
                  </a:schemeClr>
                </a:solidFill>
              </a:rPr>
              <a:t> </a:t>
            </a:r>
            <a:r>
              <a:rPr lang="en-US" altLang="zh-Hans" dirty="0">
                <a:solidFill>
                  <a:schemeClr val="tx1">
                    <a:lumMod val="95000"/>
                    <a:lumOff val="5000"/>
                  </a:schemeClr>
                </a:solidFill>
              </a:rPr>
              <a:t>Engineering</a:t>
            </a:r>
            <a:endParaRPr lang="en-US" dirty="0">
              <a:solidFill>
                <a:schemeClr val="tx1">
                  <a:lumMod val="95000"/>
                  <a:lumOff val="5000"/>
                </a:schemeClr>
              </a:solidFill>
            </a:endParaRPr>
          </a:p>
        </p:txBody>
      </p:sp>
      <p:sp>
        <p:nvSpPr>
          <p:cNvPr id="22" name="Rectangle 21">
            <a:extLst>
              <a:ext uri="{FF2B5EF4-FFF2-40B4-BE49-F238E27FC236}">
                <a16:creationId xmlns:a16="http://schemas.microsoft.com/office/drawing/2014/main" id="{44BB3ADA-6C7F-0F4E-A0B2-EC605FE594BF}"/>
              </a:ext>
            </a:extLst>
          </p:cNvPr>
          <p:cNvSpPr/>
          <p:nvPr/>
        </p:nvSpPr>
        <p:spPr>
          <a:xfrm>
            <a:off x="8412107"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Training</a:t>
            </a:r>
            <a:endParaRPr lang="en-US" dirty="0">
              <a:solidFill>
                <a:schemeClr val="tx1">
                  <a:lumMod val="95000"/>
                  <a:lumOff val="5000"/>
                </a:schemeClr>
              </a:solidFill>
            </a:endParaRPr>
          </a:p>
        </p:txBody>
      </p:sp>
      <p:sp>
        <p:nvSpPr>
          <p:cNvPr id="23" name="Rectangle 22">
            <a:extLst>
              <a:ext uri="{FF2B5EF4-FFF2-40B4-BE49-F238E27FC236}">
                <a16:creationId xmlns:a16="http://schemas.microsoft.com/office/drawing/2014/main" id="{C72439B9-57F6-C04B-8BFB-5622D679C982}"/>
              </a:ext>
            </a:extLst>
          </p:cNvPr>
          <p:cNvSpPr/>
          <p:nvPr/>
        </p:nvSpPr>
        <p:spPr>
          <a:xfrm>
            <a:off x="10445273" y="2704061"/>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Scoring</a:t>
            </a:r>
            <a:endParaRPr lang="en-US" dirty="0">
              <a:solidFill>
                <a:schemeClr val="tx1">
                  <a:lumMod val="95000"/>
                  <a:lumOff val="5000"/>
                </a:schemeClr>
              </a:solidFill>
            </a:endParaRPr>
          </a:p>
        </p:txBody>
      </p:sp>
      <p:sp>
        <p:nvSpPr>
          <p:cNvPr id="24" name="Rectangle 23">
            <a:extLst>
              <a:ext uri="{FF2B5EF4-FFF2-40B4-BE49-F238E27FC236}">
                <a16:creationId xmlns:a16="http://schemas.microsoft.com/office/drawing/2014/main" id="{DF28DE93-5539-8048-87DF-0E4F144B4050}"/>
              </a:ext>
            </a:extLst>
          </p:cNvPr>
          <p:cNvSpPr/>
          <p:nvPr/>
        </p:nvSpPr>
        <p:spPr>
          <a:xfrm>
            <a:off x="6378941" y="2716502"/>
            <a:ext cx="1470455" cy="107519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sz="1600" dirty="0">
                <a:solidFill>
                  <a:schemeClr val="tx1">
                    <a:lumMod val="95000"/>
                    <a:lumOff val="5000"/>
                  </a:schemeClr>
                </a:solidFill>
              </a:rPr>
              <a:t>Development</a:t>
            </a:r>
            <a:endParaRPr lang="en-US" sz="1600" dirty="0">
              <a:solidFill>
                <a:schemeClr val="tx1">
                  <a:lumMod val="95000"/>
                  <a:lumOff val="5000"/>
                </a:schemeClr>
              </a:solidFill>
            </a:endParaRPr>
          </a:p>
        </p:txBody>
      </p:sp>
      <p:sp>
        <p:nvSpPr>
          <p:cNvPr id="6" name="Striped Right Arrow 5">
            <a:extLst>
              <a:ext uri="{FF2B5EF4-FFF2-40B4-BE49-F238E27FC236}">
                <a16:creationId xmlns:a16="http://schemas.microsoft.com/office/drawing/2014/main" id="{5D8D8EA0-9B1D-304A-A6DA-C17B124FF108}"/>
              </a:ext>
            </a:extLst>
          </p:cNvPr>
          <p:cNvSpPr/>
          <p:nvPr/>
        </p:nvSpPr>
        <p:spPr>
          <a:xfrm>
            <a:off x="244841" y="2526603"/>
            <a:ext cx="1975480" cy="1475173"/>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Ingestion</a:t>
            </a:r>
            <a:endParaRPr lang="en-US" dirty="0">
              <a:solidFill>
                <a:schemeClr val="tx1">
                  <a:lumMod val="95000"/>
                  <a:lumOff val="5000"/>
                </a:schemeClr>
              </a:solidFill>
            </a:endParaRPr>
          </a:p>
        </p:txBody>
      </p:sp>
      <p:sp>
        <p:nvSpPr>
          <p:cNvPr id="25" name="Striped Right Arrow 24">
            <a:extLst>
              <a:ext uri="{FF2B5EF4-FFF2-40B4-BE49-F238E27FC236}">
                <a16:creationId xmlns:a16="http://schemas.microsoft.com/office/drawing/2014/main" id="{4D946371-0952-DD42-9DE2-85DE6A924197}"/>
              </a:ext>
            </a:extLst>
          </p:cNvPr>
          <p:cNvSpPr/>
          <p:nvPr/>
        </p:nvSpPr>
        <p:spPr>
          <a:xfrm>
            <a:off x="3808608"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6" name="Striped Right Arrow 25">
            <a:extLst>
              <a:ext uri="{FF2B5EF4-FFF2-40B4-BE49-F238E27FC236}">
                <a16:creationId xmlns:a16="http://schemas.microsoft.com/office/drawing/2014/main" id="{D9837C6F-0810-4E45-991E-2E412AB46934}"/>
              </a:ext>
            </a:extLst>
          </p:cNvPr>
          <p:cNvSpPr/>
          <p:nvPr/>
        </p:nvSpPr>
        <p:spPr>
          <a:xfrm>
            <a:off x="5861964"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7" name="Striped Right Arrow 26">
            <a:extLst>
              <a:ext uri="{FF2B5EF4-FFF2-40B4-BE49-F238E27FC236}">
                <a16:creationId xmlns:a16="http://schemas.microsoft.com/office/drawing/2014/main" id="{A27A3D93-5DD6-A844-B879-BE2B301EA472}"/>
              </a:ext>
            </a:extLst>
          </p:cNvPr>
          <p:cNvSpPr/>
          <p:nvPr/>
        </p:nvSpPr>
        <p:spPr>
          <a:xfrm>
            <a:off x="7914079"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8" name="Striped Right Arrow 27">
            <a:extLst>
              <a:ext uri="{FF2B5EF4-FFF2-40B4-BE49-F238E27FC236}">
                <a16:creationId xmlns:a16="http://schemas.microsoft.com/office/drawing/2014/main" id="{BB69D2A0-4D72-CB43-9CCB-A71C4C8C8E4B}"/>
              </a:ext>
            </a:extLst>
          </p:cNvPr>
          <p:cNvSpPr/>
          <p:nvPr/>
        </p:nvSpPr>
        <p:spPr>
          <a:xfrm>
            <a:off x="9942319" y="3004654"/>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7" name="Curved Down Arrow 6">
            <a:extLst>
              <a:ext uri="{FF2B5EF4-FFF2-40B4-BE49-F238E27FC236}">
                <a16:creationId xmlns:a16="http://schemas.microsoft.com/office/drawing/2014/main" id="{1E9459F8-6C78-744E-B5E5-38FAD8E7DD3D}"/>
              </a:ext>
            </a:extLst>
          </p:cNvPr>
          <p:cNvSpPr/>
          <p:nvPr/>
        </p:nvSpPr>
        <p:spPr>
          <a:xfrm rot="10800000">
            <a:off x="5029998" y="3891946"/>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9" name="Curved Down Arrow 28">
            <a:extLst>
              <a:ext uri="{FF2B5EF4-FFF2-40B4-BE49-F238E27FC236}">
                <a16:creationId xmlns:a16="http://schemas.microsoft.com/office/drawing/2014/main" id="{DF39E9E0-3349-4146-ABDF-BEEE9A6B770F}"/>
              </a:ext>
            </a:extLst>
          </p:cNvPr>
          <p:cNvSpPr/>
          <p:nvPr/>
        </p:nvSpPr>
        <p:spPr>
          <a:xfrm rot="10800000">
            <a:off x="7344867" y="3891947"/>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Curved Up Arrow 7">
            <a:extLst>
              <a:ext uri="{FF2B5EF4-FFF2-40B4-BE49-F238E27FC236}">
                <a16:creationId xmlns:a16="http://schemas.microsoft.com/office/drawing/2014/main" id="{DC6D3063-3AFD-AA44-95DD-FD54520BD508}"/>
              </a:ext>
            </a:extLst>
          </p:cNvPr>
          <p:cNvSpPr/>
          <p:nvPr/>
        </p:nvSpPr>
        <p:spPr>
          <a:xfrm rot="10800000">
            <a:off x="4898909" y="1468849"/>
            <a:ext cx="4300954" cy="1183136"/>
          </a:xfrm>
          <a:prstGeom prst="curved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Striped Right Arrow 8">
            <a:extLst>
              <a:ext uri="{FF2B5EF4-FFF2-40B4-BE49-F238E27FC236}">
                <a16:creationId xmlns:a16="http://schemas.microsoft.com/office/drawing/2014/main" id="{074A0A35-6EB4-704F-B441-9509306E2593}"/>
              </a:ext>
            </a:extLst>
          </p:cNvPr>
          <p:cNvSpPr/>
          <p:nvPr/>
        </p:nvSpPr>
        <p:spPr>
          <a:xfrm>
            <a:off x="244841" y="4778529"/>
            <a:ext cx="11670887" cy="878891"/>
          </a:xfrm>
          <a:prstGeom prst="stripedRightArrow">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solidFill>
              </a:rPr>
              <a:t>Life-Cycle</a:t>
            </a:r>
            <a:r>
              <a:rPr lang="zh-Hans" altLang="en-US" dirty="0">
                <a:solidFill>
                  <a:schemeClr val="tx1"/>
                </a:solidFill>
              </a:rPr>
              <a:t> </a:t>
            </a:r>
            <a:r>
              <a:rPr lang="en-US" altLang="zh-Hans" dirty="0">
                <a:solidFill>
                  <a:schemeClr val="tx1"/>
                </a:solidFill>
              </a:rPr>
              <a:t>Management</a:t>
            </a:r>
            <a:endParaRPr lang="en-US" dirty="0">
              <a:solidFill>
                <a:schemeClr val="tx1"/>
              </a:solidFill>
            </a:endParaRPr>
          </a:p>
        </p:txBody>
      </p:sp>
      <p:sp>
        <p:nvSpPr>
          <p:cNvPr id="18" name="Action Button: Back or Previous 17">
            <a:hlinkClick r:id="rId3" action="ppaction://hlinksldjump" highlightClick="1"/>
            <a:extLst>
              <a:ext uri="{FF2B5EF4-FFF2-40B4-BE49-F238E27FC236}">
                <a16:creationId xmlns:a16="http://schemas.microsoft.com/office/drawing/2014/main" id="{7E300705-E76B-6547-84C9-A1F785FBEB66}"/>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446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
                                        </p:tgtEl>
                                        <p:attrNameLst>
                                          <p:attrName>ppt_x</p:attrName>
                                          <p:attrName>ppt_y</p:attrName>
                                        </p:attrNameLst>
                                      </p:cBhvr>
                                    </p:animMotion>
                                    <p:animRot by="1500000">
                                      <p:cBhvr>
                                        <p:cTn id="7" dur="125" fill="hold">
                                          <p:stCondLst>
                                            <p:cond delay="0"/>
                                          </p:stCondLst>
                                        </p:cTn>
                                        <p:tgtEl>
                                          <p:spTgt spid="22"/>
                                        </p:tgtEl>
                                        <p:attrNameLst>
                                          <p:attrName>r</p:attrName>
                                        </p:attrNameLst>
                                      </p:cBhvr>
                                    </p:animRot>
                                    <p:animRot by="-1500000">
                                      <p:cBhvr>
                                        <p:cTn id="8" dur="125" fill="hold">
                                          <p:stCondLst>
                                            <p:cond delay="125"/>
                                          </p:stCondLst>
                                        </p:cTn>
                                        <p:tgtEl>
                                          <p:spTgt spid="22"/>
                                        </p:tgtEl>
                                        <p:attrNameLst>
                                          <p:attrName>r</p:attrName>
                                        </p:attrNameLst>
                                      </p:cBhvr>
                                    </p:animRot>
                                    <p:animRot by="-1500000">
                                      <p:cBhvr>
                                        <p:cTn id="9" dur="125" fill="hold">
                                          <p:stCondLst>
                                            <p:cond delay="250"/>
                                          </p:stCondLst>
                                        </p:cTn>
                                        <p:tgtEl>
                                          <p:spTgt spid="22"/>
                                        </p:tgtEl>
                                        <p:attrNameLst>
                                          <p:attrName>r</p:attrName>
                                        </p:attrNameLst>
                                      </p:cBhvr>
                                    </p:animRot>
                                    <p:animRot by="1500000">
                                      <p:cBhvr>
                                        <p:cTn id="10" dur="125" fill="hold">
                                          <p:stCondLst>
                                            <p:cond delay="375"/>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3"/>
                                        </p:tgtEl>
                                        <p:attrNameLst>
                                          <p:attrName>ppt_x</p:attrName>
                                          <p:attrName>ppt_y</p:attrName>
                                        </p:attrNameLst>
                                      </p:cBhvr>
                                    </p:animMotion>
                                    <p:animRot by="1500000">
                                      <p:cBhvr>
                                        <p:cTn id="15" dur="125" fill="hold">
                                          <p:stCondLst>
                                            <p:cond delay="0"/>
                                          </p:stCondLst>
                                        </p:cTn>
                                        <p:tgtEl>
                                          <p:spTgt spid="23"/>
                                        </p:tgtEl>
                                        <p:attrNameLst>
                                          <p:attrName>r</p:attrName>
                                        </p:attrNameLst>
                                      </p:cBhvr>
                                    </p:animRot>
                                    <p:animRot by="-1500000">
                                      <p:cBhvr>
                                        <p:cTn id="16" dur="125" fill="hold">
                                          <p:stCondLst>
                                            <p:cond delay="125"/>
                                          </p:stCondLst>
                                        </p:cTn>
                                        <p:tgtEl>
                                          <p:spTgt spid="23"/>
                                        </p:tgtEl>
                                        <p:attrNameLst>
                                          <p:attrName>r</p:attrName>
                                        </p:attrNameLst>
                                      </p:cBhvr>
                                    </p:animRot>
                                    <p:animRot by="-1500000">
                                      <p:cBhvr>
                                        <p:cTn id="17" dur="125" fill="hold">
                                          <p:stCondLst>
                                            <p:cond delay="250"/>
                                          </p:stCondLst>
                                        </p:cTn>
                                        <p:tgtEl>
                                          <p:spTgt spid="23"/>
                                        </p:tgtEl>
                                        <p:attrNameLst>
                                          <p:attrName>r</p:attrName>
                                        </p:attrNameLst>
                                      </p:cBhvr>
                                    </p:animRot>
                                    <p:animRot by="1500000">
                                      <p:cBhvr>
                                        <p:cTn id="18"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E98E3-FFD2-F84E-BD14-CE466BE5307C}"/>
              </a:ext>
            </a:extLst>
          </p:cNvPr>
          <p:cNvSpPr/>
          <p:nvPr/>
        </p:nvSpPr>
        <p:spPr>
          <a:xfrm>
            <a:off x="2165284" y="884897"/>
            <a:ext cx="674838"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endParaRPr lang="en-US" altLang="zh-Hans" sz="1000" dirty="0"/>
          </a:p>
        </p:txBody>
      </p:sp>
      <p:sp>
        <p:nvSpPr>
          <p:cNvPr id="7" name="Rectangle 6">
            <a:hlinkClick r:id="rId3" action="ppaction://hlinksldjump"/>
            <a:extLst>
              <a:ext uri="{FF2B5EF4-FFF2-40B4-BE49-F238E27FC236}">
                <a16:creationId xmlns:a16="http://schemas.microsoft.com/office/drawing/2014/main" id="{4CDFA32F-1C43-4546-BA6E-1A98F68DA13D}"/>
              </a:ext>
            </a:extLst>
          </p:cNvPr>
          <p:cNvSpPr/>
          <p:nvPr/>
        </p:nvSpPr>
        <p:spPr>
          <a:xfrm>
            <a:off x="8556092" y="1057476"/>
            <a:ext cx="3439524" cy="114038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400" dirty="0">
                <a:ln w="6350">
                  <a:solidFill>
                    <a:schemeClr val="tx1"/>
                  </a:solidFill>
                </a:ln>
                <a:solidFill>
                  <a:schemeClr val="tx1">
                    <a:lumMod val="95000"/>
                    <a:lumOff val="5000"/>
                  </a:schemeClr>
                </a:solidFill>
              </a:rPr>
              <a:t>Training</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Environment</a:t>
            </a:r>
            <a:endParaRPr lang="en-US" altLang="zh-Hans" sz="1400" dirty="0">
              <a:solidFill>
                <a:sysClr val="windowText" lastClr="000000"/>
              </a:solidFill>
            </a:endParaRPr>
          </a:p>
          <a:p>
            <a:endParaRPr lang="en-US" altLang="zh-Hans" sz="1400" dirty="0">
              <a:solidFill>
                <a:sysClr val="windowText" lastClr="000000"/>
              </a:solidFill>
            </a:endParaRPr>
          </a:p>
          <a:p>
            <a:pPr algn="ct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Model</a:t>
            </a: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Save</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8" name="Rectangle 7">
            <a:hlinkClick r:id="rId3" action="ppaction://hlinksldjump"/>
            <a:extLst>
              <a:ext uri="{FF2B5EF4-FFF2-40B4-BE49-F238E27FC236}">
                <a16:creationId xmlns:a16="http://schemas.microsoft.com/office/drawing/2014/main" id="{7E299915-96CA-7C41-A321-9A3630E8DB4A}"/>
              </a:ext>
            </a:extLst>
          </p:cNvPr>
          <p:cNvSpPr/>
          <p:nvPr/>
        </p:nvSpPr>
        <p:spPr>
          <a:xfrm>
            <a:off x="6114767" y="1122703"/>
            <a:ext cx="1912730" cy="107515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Model</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p:txBody>
      </p:sp>
      <p:sp>
        <p:nvSpPr>
          <p:cNvPr id="9" name="Rectangle 8">
            <a:hlinkClick r:id="rId3" action="ppaction://hlinksldjump"/>
            <a:extLst>
              <a:ext uri="{FF2B5EF4-FFF2-40B4-BE49-F238E27FC236}">
                <a16:creationId xmlns:a16="http://schemas.microsoft.com/office/drawing/2014/main" id="{7378F41A-D5F6-9048-B8D7-55811EAE62BA}"/>
              </a:ext>
            </a:extLst>
          </p:cNvPr>
          <p:cNvSpPr/>
          <p:nvPr/>
        </p:nvSpPr>
        <p:spPr>
          <a:xfrm>
            <a:off x="6442325" y="1483418"/>
            <a:ext cx="1255685" cy="49765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10" name="Rectangle 9">
            <a:hlinkClick r:id="rId4" action="ppaction://hlinksldjump"/>
            <a:extLst>
              <a:ext uri="{FF2B5EF4-FFF2-40B4-BE49-F238E27FC236}">
                <a16:creationId xmlns:a16="http://schemas.microsoft.com/office/drawing/2014/main" id="{1521A059-CAD5-8748-B182-58C591205C98}"/>
              </a:ext>
            </a:extLst>
          </p:cNvPr>
          <p:cNvSpPr/>
          <p:nvPr/>
        </p:nvSpPr>
        <p:spPr>
          <a:xfrm>
            <a:off x="1743789" y="462521"/>
            <a:ext cx="3961128" cy="37992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accent2">
                    <a:lumMod val="75000"/>
                  </a:schemeClr>
                </a:solidFill>
              </a:rPr>
              <a:t>Auto-Deployment</a:t>
            </a:r>
            <a:r>
              <a:rPr lang="zh-Hans" altLang="en-US" sz="1600" dirty="0">
                <a:ln w="12700">
                  <a:solidFill>
                    <a:schemeClr val="tx1"/>
                  </a:solidFill>
                </a:ln>
                <a:solidFill>
                  <a:schemeClr val="accent2">
                    <a:lumMod val="75000"/>
                  </a:schemeClr>
                </a:solidFill>
              </a:rPr>
              <a:t>  </a:t>
            </a:r>
            <a:r>
              <a:rPr lang="en-US" altLang="zh-Hans" sz="1600" dirty="0">
                <a:ln w="12700">
                  <a:solidFill>
                    <a:schemeClr val="tx1"/>
                  </a:solidFill>
                </a:ln>
                <a:solidFill>
                  <a:schemeClr val="accent2">
                    <a:lumMod val="75000"/>
                  </a:schemeClr>
                </a:solidFill>
              </a:rPr>
              <a:t>Tool</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r>
              <a:rPr lang="zh-Hans" altLang="en-US" sz="1400" dirty="0">
                <a:ln w="19050">
                  <a:solidFill>
                    <a:schemeClr val="bg1">
                      <a:lumMod val="65000"/>
                    </a:schemeClr>
                  </a:solidFill>
                </a:ln>
                <a:solidFill>
                  <a:schemeClr val="tx1">
                    <a:lumMod val="95000"/>
                    <a:lumOff val="5000"/>
                  </a:schemeClr>
                </a:solidFill>
              </a:rPr>
              <a:t>                 </a:t>
            </a:r>
            <a:endParaRPr lang="en-US" altLang="zh-Hans" sz="1400" dirty="0">
              <a:ln w="12700">
                <a:solidFill>
                  <a:schemeClr val="tx1"/>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p>
          <a:p>
            <a:r>
              <a:rPr lang="en-US" altLang="zh-Hans" sz="1400" dirty="0">
                <a:ln w="19050">
                  <a:solidFill>
                    <a:schemeClr val="tx1"/>
                  </a:solidFill>
                </a:ln>
                <a:solidFill>
                  <a:schemeClr val="tx1">
                    <a:lumMod val="95000"/>
                    <a:lumOff val="5000"/>
                  </a:schemeClr>
                </a:solidFill>
              </a:rPr>
              <a:t>		</a:t>
            </a: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6350">
                  <a:solidFill>
                    <a:schemeClr val="tx1"/>
                  </a:solidFill>
                </a:ln>
                <a:solidFill>
                  <a:schemeClr val="tx1">
                    <a:lumMod val="95000"/>
                    <a:lumOff val="5000"/>
                  </a:schemeClr>
                </a:solidFill>
              </a:rPr>
              <a:t>		</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Merge</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p:txBody>
      </p:sp>
      <p:sp>
        <p:nvSpPr>
          <p:cNvPr id="13" name="Rectangle 12">
            <a:hlinkClick r:id="rId5" action="ppaction://hlinksldjump"/>
            <a:extLst>
              <a:ext uri="{FF2B5EF4-FFF2-40B4-BE49-F238E27FC236}">
                <a16:creationId xmlns:a16="http://schemas.microsoft.com/office/drawing/2014/main" id="{50403C37-20A8-1346-9759-41669C3A8DBB}"/>
              </a:ext>
            </a:extLst>
          </p:cNvPr>
          <p:cNvSpPr/>
          <p:nvPr/>
        </p:nvSpPr>
        <p:spPr>
          <a:xfrm>
            <a:off x="1939774" y="3371053"/>
            <a:ext cx="1422998" cy="75608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Environment</a:t>
            </a:r>
            <a:r>
              <a:rPr lang="zh-Hans" altLang="en-US" sz="1600" dirty="0">
                <a:solidFill>
                  <a:sysClr val="windowText" lastClr="000000"/>
                </a:solidFill>
              </a:rPr>
              <a:t> </a:t>
            </a:r>
            <a:r>
              <a:rPr lang="en-US" altLang="zh-Hans" sz="1600" dirty="0">
                <a:solidFill>
                  <a:sysClr val="windowText" lastClr="000000"/>
                </a:solidFill>
              </a:rPr>
              <a:t>Metadata</a:t>
            </a:r>
            <a:endParaRPr lang="en-US" sz="1600" dirty="0">
              <a:solidFill>
                <a:sysClr val="windowText" lastClr="000000"/>
              </a:solidFill>
            </a:endParaRPr>
          </a:p>
        </p:txBody>
      </p:sp>
      <p:sp>
        <p:nvSpPr>
          <p:cNvPr id="14" name="Rectangle 13">
            <a:hlinkClick r:id="rId4" action="ppaction://hlinksldjump"/>
            <a:extLst>
              <a:ext uri="{FF2B5EF4-FFF2-40B4-BE49-F238E27FC236}">
                <a16:creationId xmlns:a16="http://schemas.microsoft.com/office/drawing/2014/main" id="{92C0BB1A-B11E-3F41-96EE-CD7FA55E65FC}"/>
              </a:ext>
            </a:extLst>
          </p:cNvPr>
          <p:cNvSpPr/>
          <p:nvPr/>
        </p:nvSpPr>
        <p:spPr>
          <a:xfrm>
            <a:off x="4571802" y="1131117"/>
            <a:ext cx="995063" cy="260322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dirty="0">
                <a:solidFill>
                  <a:sysClr val="windowText" lastClr="000000"/>
                </a:solidFill>
              </a:rPr>
              <a:t> </a:t>
            </a:r>
            <a:r>
              <a:rPr lang="en-US" altLang="zh-Hans" sz="1600" dirty="0">
                <a:solidFill>
                  <a:sysClr val="windowText" lastClr="000000"/>
                </a:solidFill>
              </a:rPr>
              <a:t>Code</a:t>
            </a:r>
            <a:endParaRPr lang="en-US" sz="1600" dirty="0">
              <a:solidFill>
                <a:sysClr val="windowText" lastClr="000000"/>
              </a:solidFill>
            </a:endParaRPr>
          </a:p>
        </p:txBody>
      </p:sp>
      <p:sp>
        <p:nvSpPr>
          <p:cNvPr id="15" name="Rectangle 14">
            <a:extLst>
              <a:ext uri="{FF2B5EF4-FFF2-40B4-BE49-F238E27FC236}">
                <a16:creationId xmlns:a16="http://schemas.microsoft.com/office/drawing/2014/main" id="{ABF0E20F-E2DB-324A-99A6-27E2462F3FEC}"/>
              </a:ext>
            </a:extLst>
          </p:cNvPr>
          <p:cNvSpPr/>
          <p:nvPr/>
        </p:nvSpPr>
        <p:spPr>
          <a:xfrm>
            <a:off x="165420" y="2086288"/>
            <a:ext cx="1331013" cy="70007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Code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p:txBody>
      </p:sp>
      <p:sp>
        <p:nvSpPr>
          <p:cNvPr id="16" name="Rectangle 15">
            <a:hlinkClick r:id="rId6" action="ppaction://hlinksldjump"/>
            <a:extLst>
              <a:ext uri="{FF2B5EF4-FFF2-40B4-BE49-F238E27FC236}">
                <a16:creationId xmlns:a16="http://schemas.microsoft.com/office/drawing/2014/main" id="{A7A6A111-41DB-0A49-A275-39A66AE3DCE4}"/>
              </a:ext>
            </a:extLst>
          </p:cNvPr>
          <p:cNvSpPr/>
          <p:nvPr/>
        </p:nvSpPr>
        <p:spPr>
          <a:xfrm>
            <a:off x="8890752" y="2634314"/>
            <a:ext cx="2974205" cy="368255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Online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Scoring</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Worker</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Node</a:t>
            </a:r>
            <a:endParaRPr lang="en-US" altLang="zh-Hans" sz="1400" dirty="0">
              <a:solidFill>
                <a:sysClr val="windowText" lastClr="000000"/>
              </a:solidFill>
            </a:endParaRPr>
          </a:p>
          <a:p>
            <a:r>
              <a:rPr lang="en-US" altLang="zh-Hans" sz="1400" dirty="0">
                <a:solidFill>
                  <a:sysClr val="windowText" lastClr="000000"/>
                </a:solidFill>
              </a:rPr>
              <a:t>	</a:t>
            </a:r>
          </a:p>
          <a:p>
            <a:endParaRPr lang="en-US" altLang="zh-Hans" sz="1400" dirty="0">
              <a:solidFill>
                <a:sysClr val="windowText" lastClr="000000"/>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r>
              <a:rPr lang="en-US" altLang="zh-Hans" sz="1400" dirty="0">
                <a:solidFill>
                  <a:sysClr val="windowText" lastClr="000000"/>
                </a:solidFill>
              </a:rPr>
              <a:t>	</a:t>
            </a:r>
            <a:r>
              <a:rPr lang="en-US" altLang="zh-Hans" sz="1400" dirty="0">
                <a:ln w="19050">
                  <a:solidFill>
                    <a:schemeClr val="tx1"/>
                  </a:solidFill>
                </a:ln>
                <a:solidFill>
                  <a:schemeClr val="tx1">
                    <a:lumMod val="95000"/>
                    <a:lumOff val="5000"/>
                  </a:schemeClr>
                </a:solidFill>
              </a:rPr>
              <a:t> </a:t>
            </a:r>
          </a:p>
          <a:p>
            <a:r>
              <a:rPr lang="en-US" altLang="zh-Hans" sz="1400" dirty="0">
                <a:ln w="12700">
                  <a:solidFill>
                    <a:schemeClr val="tx1"/>
                  </a:solidFill>
                </a:ln>
                <a:solidFill>
                  <a:schemeClr val="tx1">
                    <a:lumMod val="95000"/>
                    <a:lumOff val="5000"/>
                  </a:schemeClr>
                </a:solidFill>
              </a:rPr>
              <a:t>	</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0" name="Rectangle 19">
            <a:hlinkClick r:id="rId7" action="ppaction://hlinksldjump"/>
            <a:extLst>
              <a:ext uri="{FF2B5EF4-FFF2-40B4-BE49-F238E27FC236}">
                <a16:creationId xmlns:a16="http://schemas.microsoft.com/office/drawing/2014/main" id="{E88CE6EE-C551-4F47-B1DC-9BEB21876EE6}"/>
              </a:ext>
            </a:extLst>
          </p:cNvPr>
          <p:cNvSpPr/>
          <p:nvPr/>
        </p:nvSpPr>
        <p:spPr>
          <a:xfrm>
            <a:off x="1265071" y="4702287"/>
            <a:ext cx="2097701" cy="159307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rgbClr val="000000"/>
                  </a:solidFill>
                </a:ln>
                <a:solidFill>
                  <a:srgbClr val="000000">
                    <a:lumMod val="95000"/>
                    <a:lumOff val="5000"/>
                  </a:srgbClr>
                </a:solidFill>
              </a:rPr>
              <a:t>Docker</a:t>
            </a:r>
            <a:r>
              <a:rPr lang="zh-Hans" altLang="en-US" sz="1600" dirty="0">
                <a:ln w="12700">
                  <a:solidFill>
                    <a:srgbClr val="000000"/>
                  </a:solidFill>
                </a:ln>
                <a:solidFill>
                  <a:srgbClr val="000000">
                    <a:lumMod val="95000"/>
                    <a:lumOff val="5000"/>
                  </a:srgbClr>
                </a:solidFill>
              </a:rPr>
              <a:t> </a:t>
            </a:r>
            <a:r>
              <a:rPr lang="en-US" altLang="zh-Hans" sz="1600" dirty="0">
                <a:ln w="12700">
                  <a:solidFill>
                    <a:srgbClr val="000000"/>
                  </a:solidFill>
                </a:ln>
                <a:solidFill>
                  <a:srgbClr val="000000">
                    <a:lumMod val="95000"/>
                    <a:lumOff val="5000"/>
                  </a:srgbClr>
                </a:solidFill>
              </a:rPr>
              <a:t>Registry</a:t>
            </a:r>
            <a:endParaRPr lang="en-US" altLang="zh-Hans" sz="1400" dirty="0">
              <a:solidFill>
                <a:sysClr val="windowText" lastClr="000000"/>
              </a:solidFill>
            </a:endParaRPr>
          </a:p>
          <a:p>
            <a:pPr algn="ctr"/>
            <a:r>
              <a:rPr lang="zh-Hans" altLang="en-US" sz="1400" dirty="0">
                <a:solidFill>
                  <a:sysClr val="windowText" lastClr="000000"/>
                </a:solidFill>
              </a:rPr>
              <a:t> </a:t>
            </a:r>
            <a:endParaRPr lang="en-US" altLang="zh-Hans" sz="1400" dirty="0">
              <a:ln w="12700">
                <a:solidFill>
                  <a:schemeClr val="tx1"/>
                </a:solidFill>
              </a:ln>
              <a:solidFill>
                <a:sysClr val="windowText" lastClr="000000"/>
              </a:solidFill>
            </a:endParaRPr>
          </a:p>
          <a:p>
            <a:r>
              <a:rPr lang="en-US" altLang="zh-Hans" sz="1400" dirty="0">
                <a:ln w="12700">
                  <a:solidFill>
                    <a:schemeClr val="tx1"/>
                  </a:solidFill>
                </a:ln>
                <a:solidFill>
                  <a:schemeClr val="tx1">
                    <a:lumMod val="95000"/>
                    <a:lumOff val="5000"/>
                  </a:schemeClr>
                </a:solidFill>
              </a:rPr>
              <a:t>	</a:t>
            </a: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1" name="Rectangle 20">
            <a:hlinkClick r:id="rId7" action="ppaction://hlinksldjump"/>
            <a:extLst>
              <a:ext uri="{FF2B5EF4-FFF2-40B4-BE49-F238E27FC236}">
                <a16:creationId xmlns:a16="http://schemas.microsoft.com/office/drawing/2014/main" id="{81B73402-ED60-1143-A577-19EA945007D9}"/>
              </a:ext>
            </a:extLst>
          </p:cNvPr>
          <p:cNvSpPr/>
          <p:nvPr/>
        </p:nvSpPr>
        <p:spPr>
          <a:xfrm>
            <a:off x="4026430" y="4474345"/>
            <a:ext cx="999422"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File</a:t>
            </a:r>
            <a:endParaRPr lang="en-US" sz="1600" dirty="0">
              <a:solidFill>
                <a:sysClr val="windowText" lastClr="000000"/>
              </a:solidFill>
            </a:endParaRPr>
          </a:p>
        </p:txBody>
      </p:sp>
      <p:sp>
        <p:nvSpPr>
          <p:cNvPr id="22" name="Rectangle 21">
            <a:hlinkClick r:id="rId7" action="ppaction://hlinksldjump"/>
            <a:extLst>
              <a:ext uri="{FF2B5EF4-FFF2-40B4-BE49-F238E27FC236}">
                <a16:creationId xmlns:a16="http://schemas.microsoft.com/office/drawing/2014/main" id="{45539E7B-C4C6-4D45-AD18-937A66245390}"/>
              </a:ext>
            </a:extLst>
          </p:cNvPr>
          <p:cNvSpPr/>
          <p:nvPr/>
        </p:nvSpPr>
        <p:spPr>
          <a:xfrm>
            <a:off x="1481470" y="5232367"/>
            <a:ext cx="1279486" cy="63054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Base</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25" name="Straight Arrow Connector 24">
            <a:extLst>
              <a:ext uri="{FF2B5EF4-FFF2-40B4-BE49-F238E27FC236}">
                <a16:creationId xmlns:a16="http://schemas.microsoft.com/office/drawing/2014/main" id="{467C32E8-4DB4-E848-875C-98387C7067C4}"/>
              </a:ext>
            </a:extLst>
          </p:cNvPr>
          <p:cNvCxnSpPr>
            <a:cxnSpLocks/>
            <a:stCxn id="15" idx="3"/>
          </p:cNvCxnSpPr>
          <p:nvPr/>
        </p:nvCxnSpPr>
        <p:spPr>
          <a:xfrm>
            <a:off x="1496433" y="2436325"/>
            <a:ext cx="506323"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6" name="Straight Arrow Connector 25">
            <a:extLst>
              <a:ext uri="{FF2B5EF4-FFF2-40B4-BE49-F238E27FC236}">
                <a16:creationId xmlns:a16="http://schemas.microsoft.com/office/drawing/2014/main" id="{5E3A72ED-69D2-444C-A4DB-7F5D07B511E2}"/>
              </a:ext>
            </a:extLst>
          </p:cNvPr>
          <p:cNvCxnSpPr>
            <a:cxnSpLocks/>
          </p:cNvCxnSpPr>
          <p:nvPr/>
        </p:nvCxnSpPr>
        <p:spPr>
          <a:xfrm>
            <a:off x="3871122" y="2500833"/>
            <a:ext cx="7368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9" name="Straight Connector 28">
            <a:extLst>
              <a:ext uri="{FF2B5EF4-FFF2-40B4-BE49-F238E27FC236}">
                <a16:creationId xmlns:a16="http://schemas.microsoft.com/office/drawing/2014/main" id="{110E6A5F-46F1-A742-82A9-BCDE6DC9F0C2}"/>
              </a:ext>
            </a:extLst>
          </p:cNvPr>
          <p:cNvCxnSpPr>
            <a:cxnSpLocks/>
          </p:cNvCxnSpPr>
          <p:nvPr/>
        </p:nvCxnSpPr>
        <p:spPr>
          <a:xfrm>
            <a:off x="3362772" y="3749097"/>
            <a:ext cx="294268" cy="0"/>
          </a:xfrm>
          <a:prstGeom prst="line">
            <a:avLst/>
          </a:prstGeom>
          <a:ln/>
        </p:spPr>
        <p:style>
          <a:lnRef idx="1">
            <a:schemeClr val="dk1"/>
          </a:lnRef>
          <a:fillRef idx="2">
            <a:schemeClr val="dk1"/>
          </a:fillRef>
          <a:effectRef idx="1">
            <a:schemeClr val="dk1"/>
          </a:effectRef>
          <a:fontRef idx="minor">
            <a:schemeClr val="dk1"/>
          </a:fontRef>
        </p:style>
      </p:cxnSp>
      <p:cxnSp>
        <p:nvCxnSpPr>
          <p:cNvPr id="30" name="Straight Arrow Connector 29">
            <a:extLst>
              <a:ext uri="{FF2B5EF4-FFF2-40B4-BE49-F238E27FC236}">
                <a16:creationId xmlns:a16="http://schemas.microsoft.com/office/drawing/2014/main" id="{415453AC-3E95-674F-AF0F-EB9A02110744}"/>
              </a:ext>
            </a:extLst>
          </p:cNvPr>
          <p:cNvCxnSpPr>
            <a:cxnSpLocks/>
            <a:endCxn id="21" idx="1"/>
          </p:cNvCxnSpPr>
          <p:nvPr/>
        </p:nvCxnSpPr>
        <p:spPr>
          <a:xfrm flipV="1">
            <a:off x="3657040" y="4772218"/>
            <a:ext cx="369390" cy="47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1" name="Straight Arrow Connector 30">
            <a:extLst>
              <a:ext uri="{FF2B5EF4-FFF2-40B4-BE49-F238E27FC236}">
                <a16:creationId xmlns:a16="http://schemas.microsoft.com/office/drawing/2014/main" id="{14AC6C29-1DF5-CF4C-B9A1-02DC03FA1C7F}"/>
              </a:ext>
            </a:extLst>
          </p:cNvPr>
          <p:cNvCxnSpPr>
            <a:cxnSpLocks/>
          </p:cNvCxnSpPr>
          <p:nvPr/>
        </p:nvCxnSpPr>
        <p:spPr>
          <a:xfrm flipH="1">
            <a:off x="5566865" y="1729162"/>
            <a:ext cx="852435"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2" name="Straight Arrow Connector 31">
            <a:extLst>
              <a:ext uri="{FF2B5EF4-FFF2-40B4-BE49-F238E27FC236}">
                <a16:creationId xmlns:a16="http://schemas.microsoft.com/office/drawing/2014/main" id="{9482B183-9FA8-544A-9360-2A1DF012F25F}"/>
              </a:ext>
            </a:extLst>
          </p:cNvPr>
          <p:cNvCxnSpPr>
            <a:cxnSpLocks/>
          </p:cNvCxnSpPr>
          <p:nvPr/>
        </p:nvCxnSpPr>
        <p:spPr>
          <a:xfrm>
            <a:off x="5566865" y="3463518"/>
            <a:ext cx="37640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3" name="Rectangle 32">
            <a:extLst>
              <a:ext uri="{FF2B5EF4-FFF2-40B4-BE49-F238E27FC236}">
                <a16:creationId xmlns:a16="http://schemas.microsoft.com/office/drawing/2014/main" id="{B27B7450-AC09-D642-ACD1-AC5D6DB01B3E}"/>
              </a:ext>
            </a:extLst>
          </p:cNvPr>
          <p:cNvSpPr/>
          <p:nvPr/>
        </p:nvSpPr>
        <p:spPr>
          <a:xfrm>
            <a:off x="6643326" y="3143177"/>
            <a:ext cx="842626" cy="307777"/>
          </a:xfrm>
          <a:prstGeom prst="rect">
            <a:avLst/>
          </a:prstGeom>
        </p:spPr>
        <p:txBody>
          <a:bodyPr wrap="square">
            <a:spAutoFit/>
          </a:bodyPr>
          <a:lstStyle/>
          <a:p>
            <a:r>
              <a:rPr lang="zh-Hans" altLang="en-US" sz="1400" dirty="0">
                <a:ln w="6350">
                  <a:solidFill>
                    <a:srgbClr val="000000"/>
                  </a:solidFill>
                </a:ln>
                <a:solidFill>
                  <a:srgbClr val="000000">
                    <a:lumMod val="95000"/>
                    <a:lumOff val="5000"/>
                  </a:srgbClr>
                </a:solidFill>
              </a:rPr>
              <a:t> </a:t>
            </a:r>
            <a:r>
              <a:rPr lang="en-US" altLang="zh-Hans" sz="1400" dirty="0">
                <a:ln w="6350">
                  <a:solidFill>
                    <a:srgbClr val="000000"/>
                  </a:solidFill>
                </a:ln>
                <a:solidFill>
                  <a:srgbClr val="000000">
                    <a:lumMod val="95000"/>
                    <a:lumOff val="5000"/>
                  </a:srgbClr>
                </a:solidFill>
              </a:rPr>
              <a:t>Deploy</a:t>
            </a:r>
            <a:endParaRPr lang="en-US" dirty="0"/>
          </a:p>
        </p:txBody>
      </p:sp>
      <p:sp>
        <p:nvSpPr>
          <p:cNvPr id="38" name="Rectangle 37">
            <a:hlinkClick r:id="rId7" action="ppaction://hlinksldjump"/>
            <a:extLst>
              <a:ext uri="{FF2B5EF4-FFF2-40B4-BE49-F238E27FC236}">
                <a16:creationId xmlns:a16="http://schemas.microsoft.com/office/drawing/2014/main" id="{B0BE1C77-9C6D-2041-91E7-2570DBB6BE15}"/>
              </a:ext>
            </a:extLst>
          </p:cNvPr>
          <p:cNvSpPr/>
          <p:nvPr/>
        </p:nvSpPr>
        <p:spPr>
          <a:xfrm>
            <a:off x="6184511" y="4112339"/>
            <a:ext cx="1596798" cy="130915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r>
              <a:rPr lang="zh-Hans" altLang="en-US" sz="1600" dirty="0">
                <a:solidFill>
                  <a:sysClr val="windowText" lastClr="000000"/>
                </a:solidFill>
              </a:rPr>
              <a:t> </a:t>
            </a:r>
            <a:r>
              <a:rPr lang="en-US" altLang="zh-Hans" sz="1600" dirty="0">
                <a:solidFill>
                  <a:sysClr val="windowText" lastClr="000000"/>
                </a:solidFill>
              </a:rPr>
              <a:t>Specific</a:t>
            </a:r>
            <a:r>
              <a:rPr lang="zh-Hans" altLang="en-US" sz="1600" dirty="0">
                <a:solidFill>
                  <a:sysClr val="windowText" lastClr="000000"/>
                </a:solidFill>
              </a:rPr>
              <a:t> </a:t>
            </a: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44" name="Straight Arrow Connector 43">
            <a:extLst>
              <a:ext uri="{FF2B5EF4-FFF2-40B4-BE49-F238E27FC236}">
                <a16:creationId xmlns:a16="http://schemas.microsoft.com/office/drawing/2014/main" id="{655019F4-44E6-7541-8A93-EC6E305A3853}"/>
              </a:ext>
            </a:extLst>
          </p:cNvPr>
          <p:cNvCxnSpPr>
            <a:cxnSpLocks/>
            <a:stCxn id="21" idx="3"/>
            <a:endCxn id="38" idx="1"/>
          </p:cNvCxnSpPr>
          <p:nvPr/>
        </p:nvCxnSpPr>
        <p:spPr>
          <a:xfrm flipV="1">
            <a:off x="5025852" y="4766917"/>
            <a:ext cx="1158659" cy="53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47" name="Straight Arrow Connector 46">
            <a:extLst>
              <a:ext uri="{FF2B5EF4-FFF2-40B4-BE49-F238E27FC236}">
                <a16:creationId xmlns:a16="http://schemas.microsoft.com/office/drawing/2014/main" id="{E5060824-6590-2241-BDF6-DF3204995EAD}"/>
              </a:ext>
            </a:extLst>
          </p:cNvPr>
          <p:cNvCxnSpPr>
            <a:cxnSpLocks/>
            <a:stCxn id="38" idx="3"/>
          </p:cNvCxnSpPr>
          <p:nvPr/>
        </p:nvCxnSpPr>
        <p:spPr>
          <a:xfrm flipV="1">
            <a:off x="7781309" y="4766916"/>
            <a:ext cx="1549566" cy="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50" name="Rounded Rectangle 49">
            <a:hlinkClick r:id="rId4" action="ppaction://hlinksldjump"/>
            <a:extLst>
              <a:ext uri="{FF2B5EF4-FFF2-40B4-BE49-F238E27FC236}">
                <a16:creationId xmlns:a16="http://schemas.microsoft.com/office/drawing/2014/main" id="{DEDCDC8B-0AE3-3A4B-8757-473559BF648C}"/>
              </a:ext>
            </a:extLst>
          </p:cNvPr>
          <p:cNvSpPr/>
          <p:nvPr/>
        </p:nvSpPr>
        <p:spPr>
          <a:xfrm>
            <a:off x="2002756" y="954617"/>
            <a:ext cx="1868366" cy="218771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1" name="Rounded Rectangle 50">
            <a:hlinkClick r:id="rId6" action="ppaction://hlinksldjump"/>
            <a:extLst>
              <a:ext uri="{FF2B5EF4-FFF2-40B4-BE49-F238E27FC236}">
                <a16:creationId xmlns:a16="http://schemas.microsoft.com/office/drawing/2014/main" id="{62E25496-0709-FF42-B614-56129F45FA0D}"/>
              </a:ext>
            </a:extLst>
          </p:cNvPr>
          <p:cNvSpPr/>
          <p:nvPr/>
        </p:nvSpPr>
        <p:spPr>
          <a:xfrm>
            <a:off x="9331822" y="3038528"/>
            <a:ext cx="2106301" cy="27632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Container</a:t>
            </a: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solidFill>
                <a:sysClr val="windowText" lastClr="000000"/>
              </a:solidFill>
            </a:endParaRPr>
          </a:p>
        </p:txBody>
      </p:sp>
      <p:sp>
        <p:nvSpPr>
          <p:cNvPr id="19" name="TextBox 18">
            <a:extLst>
              <a:ext uri="{FF2B5EF4-FFF2-40B4-BE49-F238E27FC236}">
                <a16:creationId xmlns:a16="http://schemas.microsoft.com/office/drawing/2014/main" id="{88D22907-1720-7C42-88DD-E89650503F5A}"/>
              </a:ext>
            </a:extLst>
          </p:cNvPr>
          <p:cNvSpPr txBox="1"/>
          <p:nvPr/>
        </p:nvSpPr>
        <p:spPr>
          <a:xfrm>
            <a:off x="1265071" y="52320"/>
            <a:ext cx="6380273" cy="369332"/>
          </a:xfrm>
          <a:prstGeom prst="rect">
            <a:avLst/>
          </a:prstGeom>
          <a:noFill/>
        </p:spPr>
        <p:txBody>
          <a:bodyPr wrap="none" rtlCol="0">
            <a:spAutoFit/>
          </a:bodyPr>
          <a:lstStyle/>
          <a:p>
            <a:r>
              <a:rPr lang="en-US" altLang="zh-Hans" b="1" dirty="0"/>
              <a:t>Example:</a:t>
            </a:r>
            <a:r>
              <a:rPr lang="zh-Hans" altLang="en-US" b="1" dirty="0"/>
              <a:t> </a:t>
            </a:r>
            <a:r>
              <a:rPr lang="en-US" b="1" dirty="0"/>
              <a:t>Online Scoring Service Deployment </a:t>
            </a:r>
            <a:r>
              <a:rPr lang="en-US" altLang="zh-Hans" b="1" dirty="0"/>
              <a:t>D</a:t>
            </a:r>
            <a:r>
              <a:rPr lang="en-US" b="1" dirty="0"/>
              <a:t>iagram </a:t>
            </a:r>
          </a:p>
        </p:txBody>
      </p:sp>
      <p:cxnSp>
        <p:nvCxnSpPr>
          <p:cNvPr id="93" name="Straight Connector 92">
            <a:extLst>
              <a:ext uri="{FF2B5EF4-FFF2-40B4-BE49-F238E27FC236}">
                <a16:creationId xmlns:a16="http://schemas.microsoft.com/office/drawing/2014/main" id="{0B22B5D1-D394-A549-8879-F13D4109EF9A}"/>
              </a:ext>
            </a:extLst>
          </p:cNvPr>
          <p:cNvCxnSpPr>
            <a:cxnSpLocks/>
          </p:cNvCxnSpPr>
          <p:nvPr/>
        </p:nvCxnSpPr>
        <p:spPr>
          <a:xfrm>
            <a:off x="2760956" y="5562420"/>
            <a:ext cx="896084" cy="0"/>
          </a:xfrm>
          <a:prstGeom prst="line">
            <a:avLst/>
          </a:prstGeom>
          <a:ln/>
        </p:spPr>
        <p:style>
          <a:lnRef idx="1">
            <a:schemeClr val="dk1"/>
          </a:lnRef>
          <a:fillRef idx="2">
            <a:schemeClr val="dk1"/>
          </a:fillRef>
          <a:effectRef idx="1">
            <a:schemeClr val="dk1"/>
          </a:effectRef>
          <a:fontRef idx="minor">
            <a:schemeClr val="dk1"/>
          </a:fontRef>
        </p:style>
      </p:cxnSp>
      <p:cxnSp>
        <p:nvCxnSpPr>
          <p:cNvPr id="95" name="Straight Connector 94">
            <a:extLst>
              <a:ext uri="{FF2B5EF4-FFF2-40B4-BE49-F238E27FC236}">
                <a16:creationId xmlns:a16="http://schemas.microsoft.com/office/drawing/2014/main" id="{5B5C3919-DA0E-654A-BEF8-A8CB7D5D4CE2}"/>
              </a:ext>
            </a:extLst>
          </p:cNvPr>
          <p:cNvCxnSpPr>
            <a:cxnSpLocks/>
          </p:cNvCxnSpPr>
          <p:nvPr/>
        </p:nvCxnSpPr>
        <p:spPr>
          <a:xfrm>
            <a:off x="3657040" y="3749097"/>
            <a:ext cx="0" cy="1813323"/>
          </a:xfrm>
          <a:prstGeom prst="line">
            <a:avLst/>
          </a:prstGeom>
          <a:ln/>
        </p:spPr>
        <p:style>
          <a:lnRef idx="1">
            <a:schemeClr val="dk1"/>
          </a:lnRef>
          <a:fillRef idx="2">
            <a:schemeClr val="dk1"/>
          </a:fillRef>
          <a:effectRef idx="1">
            <a:schemeClr val="dk1"/>
          </a:effectRef>
          <a:fontRef idx="minor">
            <a:schemeClr val="dk1"/>
          </a:fontRef>
        </p:style>
      </p:cxnSp>
      <p:sp>
        <p:nvSpPr>
          <p:cNvPr id="115" name="TextBox 114">
            <a:extLst>
              <a:ext uri="{FF2B5EF4-FFF2-40B4-BE49-F238E27FC236}">
                <a16:creationId xmlns:a16="http://schemas.microsoft.com/office/drawing/2014/main" id="{60D2D95D-71A3-6643-9A4E-6FA9C878B4E0}"/>
              </a:ext>
            </a:extLst>
          </p:cNvPr>
          <p:cNvSpPr txBox="1"/>
          <p:nvPr/>
        </p:nvSpPr>
        <p:spPr>
          <a:xfrm>
            <a:off x="7740169" y="4508490"/>
            <a:ext cx="1244251" cy="307777"/>
          </a:xfrm>
          <a:prstGeom prst="rect">
            <a:avLst/>
          </a:prstGeom>
          <a:noFill/>
        </p:spPr>
        <p:txBody>
          <a:bodyPr wrap="none" rtlCol="0">
            <a:spAutoFit/>
          </a:bodyPr>
          <a:lstStyle/>
          <a:p>
            <a:pPr lvl="0"/>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Build</a:t>
            </a:r>
            <a:endParaRPr lang="en-US" altLang="zh-Hans" sz="1400" dirty="0">
              <a:solidFill>
                <a:sysClr val="windowText" lastClr="000000"/>
              </a:solidFill>
            </a:endParaRPr>
          </a:p>
        </p:txBody>
      </p:sp>
      <p:sp>
        <p:nvSpPr>
          <p:cNvPr id="119" name="Rectangle 118">
            <a:extLst>
              <a:ext uri="{FF2B5EF4-FFF2-40B4-BE49-F238E27FC236}">
                <a16:creationId xmlns:a16="http://schemas.microsoft.com/office/drawing/2014/main" id="{1BAA3F42-F1E5-C344-9A70-089D9F4EE090}"/>
              </a:ext>
            </a:extLst>
          </p:cNvPr>
          <p:cNvSpPr/>
          <p:nvPr/>
        </p:nvSpPr>
        <p:spPr>
          <a:xfrm>
            <a:off x="5607953" y="1433950"/>
            <a:ext cx="842626"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Wrap</a:t>
            </a:r>
            <a:endParaRPr lang="en-US" dirty="0"/>
          </a:p>
        </p:txBody>
      </p:sp>
      <p:sp>
        <p:nvSpPr>
          <p:cNvPr id="123" name="Rectangle 122">
            <a:hlinkClick r:id="rId6" action="ppaction://hlinksldjump"/>
            <a:extLst>
              <a:ext uri="{FF2B5EF4-FFF2-40B4-BE49-F238E27FC236}">
                <a16:creationId xmlns:a16="http://schemas.microsoft.com/office/drawing/2014/main" id="{BB836344-DF78-0D41-BB7D-D9F642620BFB}"/>
              </a:ext>
            </a:extLst>
          </p:cNvPr>
          <p:cNvSpPr/>
          <p:nvPr/>
        </p:nvSpPr>
        <p:spPr>
          <a:xfrm>
            <a:off x="9686363" y="3980211"/>
            <a:ext cx="1382982" cy="136433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endParaRPr lang="en-US" sz="1600" dirty="0">
              <a:solidFill>
                <a:sysClr val="windowText" lastClr="000000"/>
              </a:solidFill>
            </a:endParaRPr>
          </a:p>
        </p:txBody>
      </p:sp>
      <p:sp>
        <p:nvSpPr>
          <p:cNvPr id="143" name="Rectangle 142">
            <a:extLst>
              <a:ext uri="{FF2B5EF4-FFF2-40B4-BE49-F238E27FC236}">
                <a16:creationId xmlns:a16="http://schemas.microsoft.com/office/drawing/2014/main" id="{06E54711-FE4A-A844-86E2-3029E1F1C6CC}"/>
              </a:ext>
            </a:extLst>
          </p:cNvPr>
          <p:cNvSpPr/>
          <p:nvPr/>
        </p:nvSpPr>
        <p:spPr>
          <a:xfrm>
            <a:off x="5197755" y="4532888"/>
            <a:ext cx="657522"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Build</a:t>
            </a:r>
            <a:endParaRPr lang="en-US" dirty="0"/>
          </a:p>
        </p:txBody>
      </p:sp>
      <p:cxnSp>
        <p:nvCxnSpPr>
          <p:cNvPr id="147" name="Straight Arrow Connector 146">
            <a:extLst>
              <a:ext uri="{FF2B5EF4-FFF2-40B4-BE49-F238E27FC236}">
                <a16:creationId xmlns:a16="http://schemas.microsoft.com/office/drawing/2014/main" id="{FBE2443B-360C-D349-B619-5CD90231A6A6}"/>
              </a:ext>
            </a:extLst>
          </p:cNvPr>
          <p:cNvCxnSpPr>
            <a:cxnSpLocks/>
          </p:cNvCxnSpPr>
          <p:nvPr/>
        </p:nvCxnSpPr>
        <p:spPr>
          <a:xfrm>
            <a:off x="777299" y="3734346"/>
            <a:ext cx="1184336" cy="1475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150" name="Straight Connector 149">
            <a:extLst>
              <a:ext uri="{FF2B5EF4-FFF2-40B4-BE49-F238E27FC236}">
                <a16:creationId xmlns:a16="http://schemas.microsoft.com/office/drawing/2014/main" id="{898D8028-1C6E-4F49-B2A4-B89CC8C9797D}"/>
              </a:ext>
            </a:extLst>
          </p:cNvPr>
          <p:cNvCxnSpPr>
            <a:cxnSpLocks/>
          </p:cNvCxnSpPr>
          <p:nvPr/>
        </p:nvCxnSpPr>
        <p:spPr>
          <a:xfrm>
            <a:off x="777299" y="2786362"/>
            <a:ext cx="0" cy="962735"/>
          </a:xfrm>
          <a:prstGeom prst="line">
            <a:avLst/>
          </a:prstGeom>
          <a:ln/>
        </p:spPr>
        <p:style>
          <a:lnRef idx="1">
            <a:schemeClr val="dk1"/>
          </a:lnRef>
          <a:fillRef idx="2">
            <a:schemeClr val="dk1"/>
          </a:fillRef>
          <a:effectRef idx="1">
            <a:schemeClr val="dk1"/>
          </a:effectRef>
          <a:fontRef idx="minor">
            <a:schemeClr val="dk1"/>
          </a:fontRef>
        </p:style>
      </p:cxnSp>
      <p:sp>
        <p:nvSpPr>
          <p:cNvPr id="41" name="Action Button: Back or Previous 40">
            <a:hlinkClick r:id="rId8" action="ppaction://hlinksldjump" highlightClick="1"/>
            <a:extLst>
              <a:ext uri="{FF2B5EF4-FFF2-40B4-BE49-F238E27FC236}">
                <a16:creationId xmlns:a16="http://schemas.microsoft.com/office/drawing/2014/main" id="{DA38AD77-CC0D-F344-AD79-D7DF51DA8A9A}"/>
              </a:ext>
            </a:extLst>
          </p:cNvPr>
          <p:cNvSpPr/>
          <p:nvPr/>
        </p:nvSpPr>
        <p:spPr>
          <a:xfrm>
            <a:off x="11069345" y="638710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5" name="Rectangle 44">
            <a:hlinkClick r:id="rId4" action="ppaction://hlinksldjump"/>
            <a:extLst>
              <a:ext uri="{FF2B5EF4-FFF2-40B4-BE49-F238E27FC236}">
                <a16:creationId xmlns:a16="http://schemas.microsoft.com/office/drawing/2014/main" id="{D72BDD1B-7D5C-CB4F-BCBB-8A8D36B8E137}"/>
              </a:ext>
            </a:extLst>
          </p:cNvPr>
          <p:cNvSpPr/>
          <p:nvPr/>
        </p:nvSpPr>
        <p:spPr>
          <a:xfrm>
            <a:off x="2213570" y="1219606"/>
            <a:ext cx="1422998"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sz="1600" dirty="0">
                <a:solidFill>
                  <a:sysClr val="windowText" lastClr="000000"/>
                </a:solidFill>
              </a:rPr>
              <a:t> </a:t>
            </a:r>
            <a:r>
              <a:rPr lang="en-US" altLang="zh-Hans" sz="1600" dirty="0">
                <a:solidFill>
                  <a:sysClr val="windowText" lastClr="000000"/>
                </a:solidFill>
              </a:rPr>
              <a:t>Template</a:t>
            </a:r>
            <a:endParaRPr lang="en-US" sz="1600" dirty="0">
              <a:solidFill>
                <a:sysClr val="windowText" lastClr="000000"/>
              </a:solidFill>
            </a:endParaRPr>
          </a:p>
        </p:txBody>
      </p:sp>
      <p:sp>
        <p:nvSpPr>
          <p:cNvPr id="46" name="Rectangle 45">
            <a:hlinkClick r:id="rId4" action="ppaction://hlinksldjump"/>
            <a:extLst>
              <a:ext uri="{FF2B5EF4-FFF2-40B4-BE49-F238E27FC236}">
                <a16:creationId xmlns:a16="http://schemas.microsoft.com/office/drawing/2014/main" id="{5D237C15-AF66-E746-A461-F1D28D34650C}"/>
              </a:ext>
            </a:extLst>
          </p:cNvPr>
          <p:cNvSpPr/>
          <p:nvPr/>
        </p:nvSpPr>
        <p:spPr>
          <a:xfrm>
            <a:off x="2208463" y="2064665"/>
            <a:ext cx="1491364" cy="8504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solidFill>
                  <a:sysClr val="windowText" lastClr="000000"/>
                </a:solidFill>
              </a:rPr>
              <a:t>Model</a:t>
            </a:r>
            <a:r>
              <a:rPr lang="zh-Hans" altLang="en-US" sz="1400" dirty="0">
                <a:solidFill>
                  <a:sysClr val="windowText" lastClr="000000"/>
                </a:solidFill>
              </a:rPr>
              <a:t> </a:t>
            </a:r>
            <a:r>
              <a:rPr lang="en-US" altLang="zh-Hans" sz="1400" dirty="0">
                <a:solidFill>
                  <a:sysClr val="windowText" lastClr="000000"/>
                </a:solidFill>
              </a:rPr>
              <a:t>Specific</a:t>
            </a:r>
            <a:r>
              <a:rPr lang="zh-Hans" altLang="en-US" sz="1400" dirty="0">
                <a:solidFill>
                  <a:sysClr val="windowText" lastClr="000000"/>
                </a:solidFill>
              </a:rPr>
              <a:t> </a:t>
            </a:r>
            <a:r>
              <a:rPr lang="en-US" altLang="zh-Hans" sz="1400" dirty="0">
                <a:solidFill>
                  <a:sysClr val="windowText" lastClr="000000"/>
                </a:solidFill>
              </a:rPr>
              <a:t>Deploy</a:t>
            </a:r>
            <a:r>
              <a:rPr lang="zh-Hans" altLang="en-US" sz="1400" dirty="0">
                <a:solidFill>
                  <a:sysClr val="windowText" lastClr="000000"/>
                </a:solidFill>
              </a:rPr>
              <a:t> </a:t>
            </a:r>
            <a:r>
              <a:rPr lang="en-US" altLang="zh-Hans" sz="1400" dirty="0">
                <a:solidFill>
                  <a:sysClr val="windowText" lastClr="000000"/>
                </a:solidFill>
              </a:rPr>
              <a:t>Code/metadata</a:t>
            </a:r>
            <a:endParaRPr lang="en-US" sz="1400" dirty="0">
              <a:solidFill>
                <a:sysClr val="windowText" lastClr="000000"/>
              </a:solidFill>
            </a:endParaRPr>
          </a:p>
        </p:txBody>
      </p:sp>
      <p:sp>
        <p:nvSpPr>
          <p:cNvPr id="48" name="Rectangle 47">
            <a:hlinkClick r:id="rId3" action="ppaction://hlinksldjump"/>
            <a:extLst>
              <a:ext uri="{FF2B5EF4-FFF2-40B4-BE49-F238E27FC236}">
                <a16:creationId xmlns:a16="http://schemas.microsoft.com/office/drawing/2014/main" id="{82E3DB23-E15B-3A45-BF76-CB2CF6D657BC}"/>
              </a:ext>
            </a:extLst>
          </p:cNvPr>
          <p:cNvSpPr/>
          <p:nvPr/>
        </p:nvSpPr>
        <p:spPr>
          <a:xfrm>
            <a:off x="10959772" y="1424658"/>
            <a:ext cx="905185" cy="59574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Trained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49" name="Rectangle 48">
            <a:hlinkClick r:id="rId3" action="ppaction://hlinksldjump"/>
            <a:extLst>
              <a:ext uri="{FF2B5EF4-FFF2-40B4-BE49-F238E27FC236}">
                <a16:creationId xmlns:a16="http://schemas.microsoft.com/office/drawing/2014/main" id="{7CEFE6DB-1A71-3B48-9D8F-55CF3F2D61C2}"/>
              </a:ext>
            </a:extLst>
          </p:cNvPr>
          <p:cNvSpPr/>
          <p:nvPr/>
        </p:nvSpPr>
        <p:spPr>
          <a:xfrm>
            <a:off x="8820173" y="1428208"/>
            <a:ext cx="1125361" cy="59574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cxnSp>
        <p:nvCxnSpPr>
          <p:cNvPr id="52" name="Straight Arrow Connector 51">
            <a:hlinkClick r:id="rId3" action="ppaction://hlinksldjump"/>
            <a:extLst>
              <a:ext uri="{FF2B5EF4-FFF2-40B4-BE49-F238E27FC236}">
                <a16:creationId xmlns:a16="http://schemas.microsoft.com/office/drawing/2014/main" id="{0C7E7468-393D-EB43-A412-858C92B84B03}"/>
              </a:ext>
            </a:extLst>
          </p:cNvPr>
          <p:cNvCxnSpPr>
            <a:cxnSpLocks/>
            <a:stCxn id="48" idx="1"/>
            <a:endCxn id="49" idx="3"/>
          </p:cNvCxnSpPr>
          <p:nvPr/>
        </p:nvCxnSpPr>
        <p:spPr>
          <a:xfrm flipH="1">
            <a:off x="9945534" y="1722531"/>
            <a:ext cx="1014238" cy="35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53" name="Straight Arrow Connector 52">
            <a:hlinkClick r:id="rId3" action="ppaction://hlinksldjump"/>
            <a:extLst>
              <a:ext uri="{FF2B5EF4-FFF2-40B4-BE49-F238E27FC236}">
                <a16:creationId xmlns:a16="http://schemas.microsoft.com/office/drawing/2014/main" id="{26D96913-107C-1C49-99BA-67E5E34999E4}"/>
              </a:ext>
            </a:extLst>
          </p:cNvPr>
          <p:cNvCxnSpPr>
            <a:cxnSpLocks/>
            <a:stCxn id="49" idx="1"/>
          </p:cNvCxnSpPr>
          <p:nvPr/>
        </p:nvCxnSpPr>
        <p:spPr>
          <a:xfrm flipH="1" flipV="1">
            <a:off x="7698010" y="1722531"/>
            <a:ext cx="1122163" cy="35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320383661"/>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4CDFA32F-1C43-4546-BA6E-1A98F68DA13D}"/>
              </a:ext>
            </a:extLst>
          </p:cNvPr>
          <p:cNvSpPr/>
          <p:nvPr/>
        </p:nvSpPr>
        <p:spPr>
          <a:xfrm>
            <a:off x="8556092" y="1057476"/>
            <a:ext cx="3439524" cy="114038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ln w="6350">
                  <a:solidFill>
                    <a:schemeClr val="tx1"/>
                  </a:solidFill>
                </a:ln>
                <a:solidFill>
                  <a:schemeClr val="tx1">
                    <a:lumMod val="95000"/>
                    <a:lumOff val="5000"/>
                  </a:schemeClr>
                </a:solidFill>
              </a:rPr>
              <a:t>Training</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Environment</a:t>
            </a:r>
            <a:endParaRPr lang="en-US" altLang="zh-Hans" sz="1400" dirty="0">
              <a:solidFill>
                <a:sysClr val="windowText" lastClr="000000"/>
              </a:solidFill>
            </a:endParaRPr>
          </a:p>
          <a:p>
            <a:endParaRPr lang="en-US" altLang="zh-Hans" sz="1400" dirty="0">
              <a:solidFill>
                <a:sysClr val="windowText" lastClr="000000"/>
              </a:solidFill>
            </a:endParaRPr>
          </a:p>
          <a:p>
            <a:pPr algn="ct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Model</a:t>
            </a: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Save</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8" name="Rectangle 7">
            <a:hlinkClick r:id="rId3" action="ppaction://hlinksldjump"/>
            <a:extLst>
              <a:ext uri="{FF2B5EF4-FFF2-40B4-BE49-F238E27FC236}">
                <a16:creationId xmlns:a16="http://schemas.microsoft.com/office/drawing/2014/main" id="{7E299915-96CA-7C41-A321-9A3630E8DB4A}"/>
              </a:ext>
            </a:extLst>
          </p:cNvPr>
          <p:cNvSpPr/>
          <p:nvPr/>
        </p:nvSpPr>
        <p:spPr>
          <a:xfrm>
            <a:off x="6114767" y="1122703"/>
            <a:ext cx="1912730" cy="107515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Model</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p:txBody>
      </p:sp>
      <p:sp>
        <p:nvSpPr>
          <p:cNvPr id="9" name="Rectangle 8">
            <a:hlinkClick r:id="rId3" action="ppaction://hlinksldjump"/>
            <a:extLst>
              <a:ext uri="{FF2B5EF4-FFF2-40B4-BE49-F238E27FC236}">
                <a16:creationId xmlns:a16="http://schemas.microsoft.com/office/drawing/2014/main" id="{7378F41A-D5F6-9048-B8D7-55811EAE62BA}"/>
              </a:ext>
            </a:extLst>
          </p:cNvPr>
          <p:cNvSpPr/>
          <p:nvPr/>
        </p:nvSpPr>
        <p:spPr>
          <a:xfrm>
            <a:off x="6442325" y="1483418"/>
            <a:ext cx="1255685" cy="49765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10" name="Rectangle 9">
            <a:hlinkClick r:id="rId4" action="ppaction://hlinksldjump"/>
            <a:extLst>
              <a:ext uri="{FF2B5EF4-FFF2-40B4-BE49-F238E27FC236}">
                <a16:creationId xmlns:a16="http://schemas.microsoft.com/office/drawing/2014/main" id="{1521A059-CAD5-8748-B182-58C591205C98}"/>
              </a:ext>
            </a:extLst>
          </p:cNvPr>
          <p:cNvSpPr/>
          <p:nvPr/>
        </p:nvSpPr>
        <p:spPr>
          <a:xfrm>
            <a:off x="1746667" y="495530"/>
            <a:ext cx="3961128" cy="3799266"/>
          </a:xfrm>
          <a:prstGeom prst="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600" dirty="0">
                <a:ln w="12700">
                  <a:solidFill>
                    <a:schemeClr val="tx1"/>
                  </a:solidFill>
                </a:ln>
                <a:solidFill>
                  <a:schemeClr val="accent2">
                    <a:lumMod val="75000"/>
                  </a:schemeClr>
                </a:solidFill>
              </a:rPr>
              <a:t>Auto-Deployment</a:t>
            </a:r>
            <a:r>
              <a:rPr lang="zh-Hans" altLang="en-US" sz="1600" dirty="0">
                <a:ln w="12700">
                  <a:solidFill>
                    <a:schemeClr val="tx1"/>
                  </a:solidFill>
                </a:ln>
                <a:solidFill>
                  <a:schemeClr val="accent2">
                    <a:lumMod val="75000"/>
                  </a:schemeClr>
                </a:solidFill>
              </a:rPr>
              <a:t>  </a:t>
            </a:r>
            <a:r>
              <a:rPr lang="en-US" altLang="zh-Hans" sz="1600" dirty="0">
                <a:ln w="12700">
                  <a:solidFill>
                    <a:schemeClr val="tx1"/>
                  </a:solidFill>
                </a:ln>
                <a:solidFill>
                  <a:schemeClr val="accent2">
                    <a:lumMod val="75000"/>
                  </a:schemeClr>
                </a:solidFill>
              </a:rPr>
              <a:t>Tool</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r>
              <a:rPr lang="zh-Hans" altLang="en-US" sz="1400" dirty="0">
                <a:ln w="19050">
                  <a:solidFill>
                    <a:schemeClr val="bg1">
                      <a:lumMod val="65000"/>
                    </a:schemeClr>
                  </a:solidFill>
                </a:ln>
                <a:solidFill>
                  <a:schemeClr val="tx1">
                    <a:lumMod val="95000"/>
                    <a:lumOff val="5000"/>
                  </a:schemeClr>
                </a:solidFill>
              </a:rPr>
              <a:t>                 </a:t>
            </a:r>
            <a:endParaRPr lang="en-US" altLang="zh-Hans" sz="1400" dirty="0">
              <a:ln w="12700">
                <a:solidFill>
                  <a:schemeClr val="tx1"/>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p>
          <a:p>
            <a:r>
              <a:rPr lang="en-US" altLang="zh-Hans" sz="1400" dirty="0">
                <a:ln w="19050">
                  <a:solidFill>
                    <a:schemeClr val="tx1"/>
                  </a:solidFill>
                </a:ln>
                <a:solidFill>
                  <a:schemeClr val="tx1">
                    <a:lumMod val="95000"/>
                    <a:lumOff val="5000"/>
                  </a:schemeClr>
                </a:solidFill>
              </a:rPr>
              <a:t>		</a:t>
            </a: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6350">
                  <a:solidFill>
                    <a:schemeClr val="tx1"/>
                  </a:solidFill>
                </a:ln>
                <a:solidFill>
                  <a:schemeClr val="tx1">
                    <a:lumMod val="95000"/>
                    <a:lumOff val="5000"/>
                  </a:schemeClr>
                </a:solidFill>
              </a:rPr>
              <a:t>		</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Merge</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p:txBody>
      </p:sp>
      <p:sp>
        <p:nvSpPr>
          <p:cNvPr id="13" name="Rectangle 12">
            <a:hlinkClick r:id="rId5" action="ppaction://hlinksldjump"/>
            <a:extLst>
              <a:ext uri="{FF2B5EF4-FFF2-40B4-BE49-F238E27FC236}">
                <a16:creationId xmlns:a16="http://schemas.microsoft.com/office/drawing/2014/main" id="{50403C37-20A8-1346-9759-41669C3A8DBB}"/>
              </a:ext>
            </a:extLst>
          </p:cNvPr>
          <p:cNvSpPr/>
          <p:nvPr/>
        </p:nvSpPr>
        <p:spPr>
          <a:xfrm>
            <a:off x="1939774" y="3371053"/>
            <a:ext cx="1422998" cy="75608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Environment</a:t>
            </a:r>
            <a:r>
              <a:rPr lang="zh-Hans" altLang="en-US" sz="1600" dirty="0">
                <a:solidFill>
                  <a:sysClr val="windowText" lastClr="000000"/>
                </a:solidFill>
              </a:rPr>
              <a:t> </a:t>
            </a:r>
            <a:r>
              <a:rPr lang="en-US" altLang="zh-Hans" sz="1600" dirty="0">
                <a:solidFill>
                  <a:sysClr val="windowText" lastClr="000000"/>
                </a:solidFill>
              </a:rPr>
              <a:t>Metadata</a:t>
            </a:r>
            <a:endParaRPr lang="en-US" sz="1600" dirty="0">
              <a:solidFill>
                <a:sysClr val="windowText" lastClr="000000"/>
              </a:solidFill>
            </a:endParaRPr>
          </a:p>
        </p:txBody>
      </p:sp>
      <p:sp>
        <p:nvSpPr>
          <p:cNvPr id="14" name="Rectangle 13">
            <a:hlinkClick r:id="rId4" action="ppaction://hlinksldjump"/>
            <a:extLst>
              <a:ext uri="{FF2B5EF4-FFF2-40B4-BE49-F238E27FC236}">
                <a16:creationId xmlns:a16="http://schemas.microsoft.com/office/drawing/2014/main" id="{92C0BB1A-B11E-3F41-96EE-CD7FA55E65FC}"/>
              </a:ext>
            </a:extLst>
          </p:cNvPr>
          <p:cNvSpPr/>
          <p:nvPr/>
        </p:nvSpPr>
        <p:spPr>
          <a:xfrm>
            <a:off x="4571802" y="1131117"/>
            <a:ext cx="995063" cy="260322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600" dirty="0">
                <a:solidFill>
                  <a:sysClr val="windowText" lastClr="000000"/>
                </a:solidFill>
              </a:rPr>
              <a:t>Deploy</a:t>
            </a:r>
            <a:r>
              <a:rPr lang="zh-Hans" altLang="en-US" dirty="0">
                <a:solidFill>
                  <a:sysClr val="windowText" lastClr="000000"/>
                </a:solidFill>
              </a:rPr>
              <a:t> </a:t>
            </a:r>
            <a:r>
              <a:rPr lang="en-US" altLang="zh-Hans" sz="1600" dirty="0">
                <a:solidFill>
                  <a:sysClr val="windowText" lastClr="000000"/>
                </a:solidFill>
              </a:rPr>
              <a:t>Code</a:t>
            </a:r>
            <a:endParaRPr lang="en-US" sz="1600" dirty="0">
              <a:solidFill>
                <a:sysClr val="windowText" lastClr="000000"/>
              </a:solidFill>
            </a:endParaRPr>
          </a:p>
        </p:txBody>
      </p:sp>
      <p:sp>
        <p:nvSpPr>
          <p:cNvPr id="15" name="Rectangle 14">
            <a:extLst>
              <a:ext uri="{FF2B5EF4-FFF2-40B4-BE49-F238E27FC236}">
                <a16:creationId xmlns:a16="http://schemas.microsoft.com/office/drawing/2014/main" id="{ABF0E20F-E2DB-324A-99A6-27E2462F3FEC}"/>
              </a:ext>
            </a:extLst>
          </p:cNvPr>
          <p:cNvSpPr/>
          <p:nvPr/>
        </p:nvSpPr>
        <p:spPr>
          <a:xfrm>
            <a:off x="165420" y="2086288"/>
            <a:ext cx="1331013" cy="70007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Code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p:txBody>
      </p:sp>
      <p:sp>
        <p:nvSpPr>
          <p:cNvPr id="16" name="Rectangle 15">
            <a:hlinkClick r:id="rId6" action="ppaction://hlinksldjump"/>
            <a:extLst>
              <a:ext uri="{FF2B5EF4-FFF2-40B4-BE49-F238E27FC236}">
                <a16:creationId xmlns:a16="http://schemas.microsoft.com/office/drawing/2014/main" id="{A7A6A111-41DB-0A49-A275-39A66AE3DCE4}"/>
              </a:ext>
            </a:extLst>
          </p:cNvPr>
          <p:cNvSpPr/>
          <p:nvPr/>
        </p:nvSpPr>
        <p:spPr>
          <a:xfrm>
            <a:off x="8890752" y="2634314"/>
            <a:ext cx="2974205" cy="368255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Online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Scoring</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Worker</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Node</a:t>
            </a:r>
            <a:endParaRPr lang="en-US" altLang="zh-Hans" sz="1400" dirty="0">
              <a:solidFill>
                <a:sysClr val="windowText" lastClr="000000"/>
              </a:solidFill>
            </a:endParaRPr>
          </a:p>
          <a:p>
            <a:r>
              <a:rPr lang="en-US" altLang="zh-Hans" sz="1400" dirty="0">
                <a:solidFill>
                  <a:sysClr val="windowText" lastClr="000000"/>
                </a:solidFill>
              </a:rPr>
              <a:t>	</a:t>
            </a:r>
          </a:p>
          <a:p>
            <a:endParaRPr lang="en-US" altLang="zh-Hans" sz="1400" dirty="0">
              <a:solidFill>
                <a:sysClr val="windowText" lastClr="000000"/>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r>
              <a:rPr lang="en-US" altLang="zh-Hans" sz="1400" dirty="0">
                <a:solidFill>
                  <a:sysClr val="windowText" lastClr="000000"/>
                </a:solidFill>
              </a:rPr>
              <a:t>	</a:t>
            </a:r>
            <a:r>
              <a:rPr lang="en-US" altLang="zh-Hans" sz="1400" dirty="0">
                <a:ln w="19050">
                  <a:solidFill>
                    <a:schemeClr val="tx1"/>
                  </a:solidFill>
                </a:ln>
                <a:solidFill>
                  <a:schemeClr val="tx1">
                    <a:lumMod val="95000"/>
                    <a:lumOff val="5000"/>
                  </a:schemeClr>
                </a:solidFill>
              </a:rPr>
              <a:t> </a:t>
            </a:r>
          </a:p>
          <a:p>
            <a:r>
              <a:rPr lang="en-US" altLang="zh-Hans" sz="1400" dirty="0">
                <a:ln w="12700">
                  <a:solidFill>
                    <a:schemeClr val="tx1"/>
                  </a:solidFill>
                </a:ln>
                <a:solidFill>
                  <a:schemeClr val="tx1">
                    <a:lumMod val="95000"/>
                    <a:lumOff val="5000"/>
                  </a:schemeClr>
                </a:solidFill>
              </a:rPr>
              <a:t>	</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0" name="Rectangle 19">
            <a:hlinkClick r:id="rId7" action="ppaction://hlinksldjump"/>
            <a:extLst>
              <a:ext uri="{FF2B5EF4-FFF2-40B4-BE49-F238E27FC236}">
                <a16:creationId xmlns:a16="http://schemas.microsoft.com/office/drawing/2014/main" id="{E88CE6EE-C551-4F47-B1DC-9BEB21876EE6}"/>
              </a:ext>
            </a:extLst>
          </p:cNvPr>
          <p:cNvSpPr/>
          <p:nvPr/>
        </p:nvSpPr>
        <p:spPr>
          <a:xfrm>
            <a:off x="1265071" y="4702287"/>
            <a:ext cx="2097701" cy="159307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rgbClr val="000000"/>
                  </a:solidFill>
                </a:ln>
                <a:solidFill>
                  <a:srgbClr val="000000">
                    <a:lumMod val="95000"/>
                    <a:lumOff val="5000"/>
                  </a:srgbClr>
                </a:solidFill>
              </a:rPr>
              <a:t>Docker</a:t>
            </a:r>
            <a:r>
              <a:rPr lang="zh-Hans" altLang="en-US" sz="1600" dirty="0">
                <a:ln w="12700">
                  <a:solidFill>
                    <a:srgbClr val="000000"/>
                  </a:solidFill>
                </a:ln>
                <a:solidFill>
                  <a:srgbClr val="000000">
                    <a:lumMod val="95000"/>
                    <a:lumOff val="5000"/>
                  </a:srgbClr>
                </a:solidFill>
              </a:rPr>
              <a:t> </a:t>
            </a:r>
            <a:r>
              <a:rPr lang="en-US" altLang="zh-Hans" sz="1600" dirty="0">
                <a:ln w="12700">
                  <a:solidFill>
                    <a:srgbClr val="000000"/>
                  </a:solidFill>
                </a:ln>
                <a:solidFill>
                  <a:srgbClr val="000000">
                    <a:lumMod val="95000"/>
                    <a:lumOff val="5000"/>
                  </a:srgbClr>
                </a:solidFill>
              </a:rPr>
              <a:t>Registry</a:t>
            </a:r>
            <a:endParaRPr lang="en-US" altLang="zh-Hans" sz="1400" dirty="0">
              <a:solidFill>
                <a:sysClr val="windowText" lastClr="000000"/>
              </a:solidFill>
            </a:endParaRPr>
          </a:p>
          <a:p>
            <a:pPr algn="ctr"/>
            <a:r>
              <a:rPr lang="zh-Hans" altLang="en-US" sz="1400" dirty="0">
                <a:solidFill>
                  <a:sysClr val="windowText" lastClr="000000"/>
                </a:solidFill>
              </a:rPr>
              <a:t> </a:t>
            </a:r>
            <a:endParaRPr lang="en-US" altLang="zh-Hans" sz="1400" dirty="0">
              <a:ln w="12700">
                <a:solidFill>
                  <a:schemeClr val="tx1"/>
                </a:solidFill>
              </a:ln>
              <a:solidFill>
                <a:sysClr val="windowText" lastClr="000000"/>
              </a:solidFill>
            </a:endParaRPr>
          </a:p>
          <a:p>
            <a:r>
              <a:rPr lang="en-US" altLang="zh-Hans" sz="1400" dirty="0">
                <a:ln w="12700">
                  <a:solidFill>
                    <a:schemeClr val="tx1"/>
                  </a:solidFill>
                </a:ln>
                <a:solidFill>
                  <a:schemeClr val="tx1">
                    <a:lumMod val="95000"/>
                    <a:lumOff val="5000"/>
                  </a:schemeClr>
                </a:solidFill>
              </a:rPr>
              <a:t>	</a:t>
            </a: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1" name="Rectangle 20">
            <a:hlinkClick r:id="rId7" action="ppaction://hlinksldjump"/>
            <a:extLst>
              <a:ext uri="{FF2B5EF4-FFF2-40B4-BE49-F238E27FC236}">
                <a16:creationId xmlns:a16="http://schemas.microsoft.com/office/drawing/2014/main" id="{81B73402-ED60-1143-A577-19EA945007D9}"/>
              </a:ext>
            </a:extLst>
          </p:cNvPr>
          <p:cNvSpPr/>
          <p:nvPr/>
        </p:nvSpPr>
        <p:spPr>
          <a:xfrm>
            <a:off x="4026430" y="4474345"/>
            <a:ext cx="999422"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File</a:t>
            </a:r>
            <a:endParaRPr lang="en-US" sz="1600" dirty="0">
              <a:solidFill>
                <a:sysClr val="windowText" lastClr="000000"/>
              </a:solidFill>
            </a:endParaRPr>
          </a:p>
        </p:txBody>
      </p:sp>
      <p:sp>
        <p:nvSpPr>
          <p:cNvPr id="22" name="Rectangle 21">
            <a:hlinkClick r:id="rId7" action="ppaction://hlinksldjump"/>
            <a:extLst>
              <a:ext uri="{FF2B5EF4-FFF2-40B4-BE49-F238E27FC236}">
                <a16:creationId xmlns:a16="http://schemas.microsoft.com/office/drawing/2014/main" id="{45539E7B-C4C6-4D45-AD18-937A66245390}"/>
              </a:ext>
            </a:extLst>
          </p:cNvPr>
          <p:cNvSpPr/>
          <p:nvPr/>
        </p:nvSpPr>
        <p:spPr>
          <a:xfrm>
            <a:off x="1481470" y="5232367"/>
            <a:ext cx="1279486" cy="63054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Base</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25" name="Straight Arrow Connector 24">
            <a:extLst>
              <a:ext uri="{FF2B5EF4-FFF2-40B4-BE49-F238E27FC236}">
                <a16:creationId xmlns:a16="http://schemas.microsoft.com/office/drawing/2014/main" id="{467C32E8-4DB4-E848-875C-98387C7067C4}"/>
              </a:ext>
            </a:extLst>
          </p:cNvPr>
          <p:cNvCxnSpPr>
            <a:cxnSpLocks/>
            <a:stCxn id="15" idx="3"/>
          </p:cNvCxnSpPr>
          <p:nvPr/>
        </p:nvCxnSpPr>
        <p:spPr>
          <a:xfrm>
            <a:off x="1496433" y="2436325"/>
            <a:ext cx="5063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E3A72ED-69D2-444C-A4DB-7F5D07B511E2}"/>
              </a:ext>
            </a:extLst>
          </p:cNvPr>
          <p:cNvCxnSpPr>
            <a:cxnSpLocks/>
          </p:cNvCxnSpPr>
          <p:nvPr/>
        </p:nvCxnSpPr>
        <p:spPr>
          <a:xfrm>
            <a:off x="3871122" y="2500833"/>
            <a:ext cx="7368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10E6A5F-46F1-A742-82A9-BCDE6DC9F0C2}"/>
              </a:ext>
            </a:extLst>
          </p:cNvPr>
          <p:cNvCxnSpPr>
            <a:cxnSpLocks/>
          </p:cNvCxnSpPr>
          <p:nvPr/>
        </p:nvCxnSpPr>
        <p:spPr>
          <a:xfrm>
            <a:off x="3362772" y="3749097"/>
            <a:ext cx="294268" cy="0"/>
          </a:xfrm>
          <a:prstGeom prst="line">
            <a:avLst/>
          </a:prstGeom>
          <a:ln/>
        </p:spPr>
        <p:style>
          <a:lnRef idx="1">
            <a:schemeClr val="dk1"/>
          </a:lnRef>
          <a:fillRef idx="2">
            <a:schemeClr val="dk1"/>
          </a:fillRef>
          <a:effectRef idx="1">
            <a:schemeClr val="dk1"/>
          </a:effectRef>
          <a:fontRef idx="minor">
            <a:schemeClr val="dk1"/>
          </a:fontRef>
        </p:style>
      </p:cxnSp>
      <p:cxnSp>
        <p:nvCxnSpPr>
          <p:cNvPr id="30" name="Straight Arrow Connector 29">
            <a:extLst>
              <a:ext uri="{FF2B5EF4-FFF2-40B4-BE49-F238E27FC236}">
                <a16:creationId xmlns:a16="http://schemas.microsoft.com/office/drawing/2014/main" id="{415453AC-3E95-674F-AF0F-EB9A02110744}"/>
              </a:ext>
            </a:extLst>
          </p:cNvPr>
          <p:cNvCxnSpPr>
            <a:cxnSpLocks/>
            <a:endCxn id="21" idx="1"/>
          </p:cNvCxnSpPr>
          <p:nvPr/>
        </p:nvCxnSpPr>
        <p:spPr>
          <a:xfrm flipV="1">
            <a:off x="3657040" y="4772218"/>
            <a:ext cx="369390" cy="47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1" name="Straight Arrow Connector 30">
            <a:extLst>
              <a:ext uri="{FF2B5EF4-FFF2-40B4-BE49-F238E27FC236}">
                <a16:creationId xmlns:a16="http://schemas.microsoft.com/office/drawing/2014/main" id="{14AC6C29-1DF5-CF4C-B9A1-02DC03FA1C7F}"/>
              </a:ext>
            </a:extLst>
          </p:cNvPr>
          <p:cNvCxnSpPr>
            <a:cxnSpLocks/>
          </p:cNvCxnSpPr>
          <p:nvPr/>
        </p:nvCxnSpPr>
        <p:spPr>
          <a:xfrm flipH="1">
            <a:off x="5566865" y="1729162"/>
            <a:ext cx="852435"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2" name="Straight Arrow Connector 31">
            <a:extLst>
              <a:ext uri="{FF2B5EF4-FFF2-40B4-BE49-F238E27FC236}">
                <a16:creationId xmlns:a16="http://schemas.microsoft.com/office/drawing/2014/main" id="{9482B183-9FA8-544A-9360-2A1DF012F25F}"/>
              </a:ext>
            </a:extLst>
          </p:cNvPr>
          <p:cNvCxnSpPr>
            <a:cxnSpLocks/>
          </p:cNvCxnSpPr>
          <p:nvPr/>
        </p:nvCxnSpPr>
        <p:spPr>
          <a:xfrm>
            <a:off x="5566865" y="3463518"/>
            <a:ext cx="37640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3" name="Rectangle 32">
            <a:extLst>
              <a:ext uri="{FF2B5EF4-FFF2-40B4-BE49-F238E27FC236}">
                <a16:creationId xmlns:a16="http://schemas.microsoft.com/office/drawing/2014/main" id="{B27B7450-AC09-D642-ACD1-AC5D6DB01B3E}"/>
              </a:ext>
            </a:extLst>
          </p:cNvPr>
          <p:cNvSpPr/>
          <p:nvPr/>
        </p:nvSpPr>
        <p:spPr>
          <a:xfrm>
            <a:off x="6643326" y="3143177"/>
            <a:ext cx="842626" cy="307777"/>
          </a:xfrm>
          <a:prstGeom prst="rect">
            <a:avLst/>
          </a:prstGeom>
        </p:spPr>
        <p:txBody>
          <a:bodyPr wrap="square">
            <a:spAutoFit/>
          </a:bodyPr>
          <a:lstStyle/>
          <a:p>
            <a:r>
              <a:rPr lang="zh-Hans" altLang="en-US" sz="1400" dirty="0">
                <a:ln w="6350">
                  <a:solidFill>
                    <a:srgbClr val="000000"/>
                  </a:solidFill>
                </a:ln>
                <a:solidFill>
                  <a:srgbClr val="000000">
                    <a:lumMod val="95000"/>
                    <a:lumOff val="5000"/>
                  </a:srgbClr>
                </a:solidFill>
              </a:rPr>
              <a:t> </a:t>
            </a:r>
            <a:r>
              <a:rPr lang="en-US" altLang="zh-Hans" sz="1400" dirty="0">
                <a:ln w="6350">
                  <a:solidFill>
                    <a:srgbClr val="000000"/>
                  </a:solidFill>
                </a:ln>
                <a:solidFill>
                  <a:srgbClr val="000000">
                    <a:lumMod val="95000"/>
                    <a:lumOff val="5000"/>
                  </a:srgbClr>
                </a:solidFill>
              </a:rPr>
              <a:t>Deploy</a:t>
            </a:r>
            <a:endParaRPr lang="en-US" dirty="0"/>
          </a:p>
        </p:txBody>
      </p:sp>
      <p:sp>
        <p:nvSpPr>
          <p:cNvPr id="38" name="Rectangle 37">
            <a:hlinkClick r:id="rId7" action="ppaction://hlinksldjump"/>
            <a:extLst>
              <a:ext uri="{FF2B5EF4-FFF2-40B4-BE49-F238E27FC236}">
                <a16:creationId xmlns:a16="http://schemas.microsoft.com/office/drawing/2014/main" id="{B0BE1C77-9C6D-2041-91E7-2570DBB6BE15}"/>
              </a:ext>
            </a:extLst>
          </p:cNvPr>
          <p:cNvSpPr/>
          <p:nvPr/>
        </p:nvSpPr>
        <p:spPr>
          <a:xfrm>
            <a:off x="6184511" y="4112339"/>
            <a:ext cx="1596798" cy="130915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r>
              <a:rPr lang="zh-Hans" altLang="en-US" sz="1600" dirty="0">
                <a:solidFill>
                  <a:sysClr val="windowText" lastClr="000000"/>
                </a:solidFill>
              </a:rPr>
              <a:t> </a:t>
            </a:r>
            <a:r>
              <a:rPr lang="en-US" altLang="zh-Hans" sz="1600" dirty="0">
                <a:solidFill>
                  <a:sysClr val="windowText" lastClr="000000"/>
                </a:solidFill>
              </a:rPr>
              <a:t>Specific</a:t>
            </a:r>
            <a:r>
              <a:rPr lang="zh-Hans" altLang="en-US" sz="1600" dirty="0">
                <a:solidFill>
                  <a:sysClr val="windowText" lastClr="000000"/>
                </a:solidFill>
              </a:rPr>
              <a:t> </a:t>
            </a: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44" name="Straight Arrow Connector 43">
            <a:extLst>
              <a:ext uri="{FF2B5EF4-FFF2-40B4-BE49-F238E27FC236}">
                <a16:creationId xmlns:a16="http://schemas.microsoft.com/office/drawing/2014/main" id="{655019F4-44E6-7541-8A93-EC6E305A3853}"/>
              </a:ext>
            </a:extLst>
          </p:cNvPr>
          <p:cNvCxnSpPr>
            <a:cxnSpLocks/>
            <a:stCxn id="21" idx="3"/>
            <a:endCxn id="38" idx="1"/>
          </p:cNvCxnSpPr>
          <p:nvPr/>
        </p:nvCxnSpPr>
        <p:spPr>
          <a:xfrm flipV="1">
            <a:off x="5025852" y="4766917"/>
            <a:ext cx="1158659" cy="53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47" name="Straight Arrow Connector 46">
            <a:extLst>
              <a:ext uri="{FF2B5EF4-FFF2-40B4-BE49-F238E27FC236}">
                <a16:creationId xmlns:a16="http://schemas.microsoft.com/office/drawing/2014/main" id="{E5060824-6590-2241-BDF6-DF3204995EAD}"/>
              </a:ext>
            </a:extLst>
          </p:cNvPr>
          <p:cNvCxnSpPr>
            <a:cxnSpLocks/>
            <a:stCxn id="38" idx="3"/>
          </p:cNvCxnSpPr>
          <p:nvPr/>
        </p:nvCxnSpPr>
        <p:spPr>
          <a:xfrm flipV="1">
            <a:off x="7781309" y="4766916"/>
            <a:ext cx="1549566" cy="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50" name="Rounded Rectangle 49">
            <a:hlinkClick r:id="rId4" action="ppaction://hlinksldjump"/>
            <a:extLst>
              <a:ext uri="{FF2B5EF4-FFF2-40B4-BE49-F238E27FC236}">
                <a16:creationId xmlns:a16="http://schemas.microsoft.com/office/drawing/2014/main" id="{DEDCDC8B-0AE3-3A4B-8757-473559BF648C}"/>
              </a:ext>
            </a:extLst>
          </p:cNvPr>
          <p:cNvSpPr/>
          <p:nvPr/>
        </p:nvSpPr>
        <p:spPr>
          <a:xfrm>
            <a:off x="2002756" y="954617"/>
            <a:ext cx="1868366" cy="2187716"/>
          </a:xfrm>
          <a:prstGeom prst="round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hlinkClick r:id="rId6" action="ppaction://hlinksldjump"/>
            <a:extLst>
              <a:ext uri="{FF2B5EF4-FFF2-40B4-BE49-F238E27FC236}">
                <a16:creationId xmlns:a16="http://schemas.microsoft.com/office/drawing/2014/main" id="{62E25496-0709-FF42-B614-56129F45FA0D}"/>
              </a:ext>
            </a:extLst>
          </p:cNvPr>
          <p:cNvSpPr/>
          <p:nvPr/>
        </p:nvSpPr>
        <p:spPr>
          <a:xfrm>
            <a:off x="9331822" y="3038528"/>
            <a:ext cx="2106301" cy="27632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Container</a:t>
            </a: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solidFill>
                <a:sysClr val="windowText" lastClr="000000"/>
              </a:solidFill>
            </a:endParaRPr>
          </a:p>
        </p:txBody>
      </p:sp>
      <p:sp>
        <p:nvSpPr>
          <p:cNvPr id="19" name="TextBox 18">
            <a:extLst>
              <a:ext uri="{FF2B5EF4-FFF2-40B4-BE49-F238E27FC236}">
                <a16:creationId xmlns:a16="http://schemas.microsoft.com/office/drawing/2014/main" id="{88D22907-1720-7C42-88DD-E89650503F5A}"/>
              </a:ext>
            </a:extLst>
          </p:cNvPr>
          <p:cNvSpPr txBox="1"/>
          <p:nvPr/>
        </p:nvSpPr>
        <p:spPr>
          <a:xfrm>
            <a:off x="1265071" y="52320"/>
            <a:ext cx="6380273" cy="369332"/>
          </a:xfrm>
          <a:prstGeom prst="rect">
            <a:avLst/>
          </a:prstGeom>
          <a:noFill/>
        </p:spPr>
        <p:txBody>
          <a:bodyPr wrap="none" rtlCol="0">
            <a:spAutoFit/>
          </a:bodyPr>
          <a:lstStyle/>
          <a:p>
            <a:r>
              <a:rPr lang="en-US" altLang="zh-Hans" b="1" dirty="0"/>
              <a:t>Example:</a:t>
            </a:r>
            <a:r>
              <a:rPr lang="zh-Hans" altLang="en-US" b="1" dirty="0"/>
              <a:t> </a:t>
            </a:r>
            <a:r>
              <a:rPr lang="en-US" b="1" dirty="0"/>
              <a:t>Online Scoring Service Deployment </a:t>
            </a:r>
            <a:r>
              <a:rPr lang="en-US" altLang="zh-Hans" b="1" dirty="0"/>
              <a:t>D</a:t>
            </a:r>
            <a:r>
              <a:rPr lang="en-US" b="1" dirty="0"/>
              <a:t>iagram </a:t>
            </a:r>
          </a:p>
        </p:txBody>
      </p:sp>
      <p:cxnSp>
        <p:nvCxnSpPr>
          <p:cNvPr id="93" name="Straight Connector 92">
            <a:extLst>
              <a:ext uri="{FF2B5EF4-FFF2-40B4-BE49-F238E27FC236}">
                <a16:creationId xmlns:a16="http://schemas.microsoft.com/office/drawing/2014/main" id="{0B22B5D1-D394-A549-8879-F13D4109EF9A}"/>
              </a:ext>
            </a:extLst>
          </p:cNvPr>
          <p:cNvCxnSpPr>
            <a:cxnSpLocks/>
          </p:cNvCxnSpPr>
          <p:nvPr/>
        </p:nvCxnSpPr>
        <p:spPr>
          <a:xfrm>
            <a:off x="2760956" y="5562420"/>
            <a:ext cx="896084" cy="0"/>
          </a:xfrm>
          <a:prstGeom prst="line">
            <a:avLst/>
          </a:prstGeom>
          <a:ln/>
        </p:spPr>
        <p:style>
          <a:lnRef idx="1">
            <a:schemeClr val="dk1"/>
          </a:lnRef>
          <a:fillRef idx="2">
            <a:schemeClr val="dk1"/>
          </a:fillRef>
          <a:effectRef idx="1">
            <a:schemeClr val="dk1"/>
          </a:effectRef>
          <a:fontRef idx="minor">
            <a:schemeClr val="dk1"/>
          </a:fontRef>
        </p:style>
      </p:cxnSp>
      <p:cxnSp>
        <p:nvCxnSpPr>
          <p:cNvPr id="95" name="Straight Connector 94">
            <a:extLst>
              <a:ext uri="{FF2B5EF4-FFF2-40B4-BE49-F238E27FC236}">
                <a16:creationId xmlns:a16="http://schemas.microsoft.com/office/drawing/2014/main" id="{5B5C3919-DA0E-654A-BEF8-A8CB7D5D4CE2}"/>
              </a:ext>
            </a:extLst>
          </p:cNvPr>
          <p:cNvCxnSpPr>
            <a:cxnSpLocks/>
          </p:cNvCxnSpPr>
          <p:nvPr/>
        </p:nvCxnSpPr>
        <p:spPr>
          <a:xfrm>
            <a:off x="3657040" y="3749097"/>
            <a:ext cx="0" cy="1813323"/>
          </a:xfrm>
          <a:prstGeom prst="line">
            <a:avLst/>
          </a:prstGeom>
          <a:ln/>
        </p:spPr>
        <p:style>
          <a:lnRef idx="1">
            <a:schemeClr val="dk1"/>
          </a:lnRef>
          <a:fillRef idx="2">
            <a:schemeClr val="dk1"/>
          </a:fillRef>
          <a:effectRef idx="1">
            <a:schemeClr val="dk1"/>
          </a:effectRef>
          <a:fontRef idx="minor">
            <a:schemeClr val="dk1"/>
          </a:fontRef>
        </p:style>
      </p:cxnSp>
      <p:sp>
        <p:nvSpPr>
          <p:cNvPr id="115" name="TextBox 114">
            <a:extLst>
              <a:ext uri="{FF2B5EF4-FFF2-40B4-BE49-F238E27FC236}">
                <a16:creationId xmlns:a16="http://schemas.microsoft.com/office/drawing/2014/main" id="{60D2D95D-71A3-6643-9A4E-6FA9C878B4E0}"/>
              </a:ext>
            </a:extLst>
          </p:cNvPr>
          <p:cNvSpPr txBox="1"/>
          <p:nvPr/>
        </p:nvSpPr>
        <p:spPr>
          <a:xfrm>
            <a:off x="7740169" y="4508490"/>
            <a:ext cx="1244251" cy="307777"/>
          </a:xfrm>
          <a:prstGeom prst="rect">
            <a:avLst/>
          </a:prstGeom>
          <a:noFill/>
        </p:spPr>
        <p:txBody>
          <a:bodyPr wrap="none" rtlCol="0">
            <a:spAutoFit/>
          </a:bodyPr>
          <a:lstStyle/>
          <a:p>
            <a:pPr lvl="0"/>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Build</a:t>
            </a:r>
            <a:endParaRPr lang="en-US" altLang="zh-Hans" sz="1400" dirty="0">
              <a:solidFill>
                <a:sysClr val="windowText" lastClr="000000"/>
              </a:solidFill>
            </a:endParaRPr>
          </a:p>
        </p:txBody>
      </p:sp>
      <p:sp>
        <p:nvSpPr>
          <p:cNvPr id="119" name="Rectangle 118">
            <a:extLst>
              <a:ext uri="{FF2B5EF4-FFF2-40B4-BE49-F238E27FC236}">
                <a16:creationId xmlns:a16="http://schemas.microsoft.com/office/drawing/2014/main" id="{1BAA3F42-F1E5-C344-9A70-089D9F4EE090}"/>
              </a:ext>
            </a:extLst>
          </p:cNvPr>
          <p:cNvSpPr/>
          <p:nvPr/>
        </p:nvSpPr>
        <p:spPr>
          <a:xfrm>
            <a:off x="5607953" y="1433950"/>
            <a:ext cx="842626"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Wrap</a:t>
            </a:r>
            <a:endParaRPr lang="en-US" dirty="0"/>
          </a:p>
        </p:txBody>
      </p:sp>
      <p:sp>
        <p:nvSpPr>
          <p:cNvPr id="123" name="Rectangle 122">
            <a:hlinkClick r:id="rId6" action="ppaction://hlinksldjump"/>
            <a:extLst>
              <a:ext uri="{FF2B5EF4-FFF2-40B4-BE49-F238E27FC236}">
                <a16:creationId xmlns:a16="http://schemas.microsoft.com/office/drawing/2014/main" id="{BB836344-DF78-0D41-BB7D-D9F642620BFB}"/>
              </a:ext>
            </a:extLst>
          </p:cNvPr>
          <p:cNvSpPr/>
          <p:nvPr/>
        </p:nvSpPr>
        <p:spPr>
          <a:xfrm>
            <a:off x="9686363" y="3980211"/>
            <a:ext cx="1382982" cy="136433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endParaRPr lang="en-US" sz="1600" dirty="0">
              <a:solidFill>
                <a:sysClr val="windowText" lastClr="000000"/>
              </a:solidFill>
            </a:endParaRPr>
          </a:p>
        </p:txBody>
      </p:sp>
      <p:sp>
        <p:nvSpPr>
          <p:cNvPr id="143" name="Rectangle 142">
            <a:extLst>
              <a:ext uri="{FF2B5EF4-FFF2-40B4-BE49-F238E27FC236}">
                <a16:creationId xmlns:a16="http://schemas.microsoft.com/office/drawing/2014/main" id="{06E54711-FE4A-A844-86E2-3029E1F1C6CC}"/>
              </a:ext>
            </a:extLst>
          </p:cNvPr>
          <p:cNvSpPr/>
          <p:nvPr/>
        </p:nvSpPr>
        <p:spPr>
          <a:xfrm>
            <a:off x="5197755" y="4532888"/>
            <a:ext cx="657522"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Build</a:t>
            </a:r>
            <a:endParaRPr lang="en-US" dirty="0"/>
          </a:p>
        </p:txBody>
      </p:sp>
      <p:cxnSp>
        <p:nvCxnSpPr>
          <p:cNvPr id="147" name="Straight Arrow Connector 146">
            <a:extLst>
              <a:ext uri="{FF2B5EF4-FFF2-40B4-BE49-F238E27FC236}">
                <a16:creationId xmlns:a16="http://schemas.microsoft.com/office/drawing/2014/main" id="{FBE2443B-360C-D349-B619-5CD90231A6A6}"/>
              </a:ext>
            </a:extLst>
          </p:cNvPr>
          <p:cNvCxnSpPr>
            <a:cxnSpLocks/>
          </p:cNvCxnSpPr>
          <p:nvPr/>
        </p:nvCxnSpPr>
        <p:spPr>
          <a:xfrm>
            <a:off x="777299" y="3734346"/>
            <a:ext cx="1184336" cy="1475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150" name="Straight Connector 149">
            <a:extLst>
              <a:ext uri="{FF2B5EF4-FFF2-40B4-BE49-F238E27FC236}">
                <a16:creationId xmlns:a16="http://schemas.microsoft.com/office/drawing/2014/main" id="{898D8028-1C6E-4F49-B2A4-B89CC8C9797D}"/>
              </a:ext>
            </a:extLst>
          </p:cNvPr>
          <p:cNvCxnSpPr>
            <a:cxnSpLocks/>
          </p:cNvCxnSpPr>
          <p:nvPr/>
        </p:nvCxnSpPr>
        <p:spPr>
          <a:xfrm>
            <a:off x="777299" y="2786362"/>
            <a:ext cx="0" cy="962735"/>
          </a:xfrm>
          <a:prstGeom prst="line">
            <a:avLst/>
          </a:prstGeom>
          <a:ln/>
        </p:spPr>
        <p:style>
          <a:lnRef idx="1">
            <a:schemeClr val="dk1"/>
          </a:lnRef>
          <a:fillRef idx="2">
            <a:schemeClr val="dk1"/>
          </a:fillRef>
          <a:effectRef idx="1">
            <a:schemeClr val="dk1"/>
          </a:effectRef>
          <a:fontRef idx="minor">
            <a:schemeClr val="dk1"/>
          </a:fontRef>
        </p:style>
      </p:cxnSp>
      <p:sp>
        <p:nvSpPr>
          <p:cNvPr id="45" name="Rectangle 44">
            <a:hlinkClick r:id="rId4" action="ppaction://hlinksldjump"/>
            <a:extLst>
              <a:ext uri="{FF2B5EF4-FFF2-40B4-BE49-F238E27FC236}">
                <a16:creationId xmlns:a16="http://schemas.microsoft.com/office/drawing/2014/main" id="{D72BDD1B-7D5C-CB4F-BCBB-8A8D36B8E137}"/>
              </a:ext>
            </a:extLst>
          </p:cNvPr>
          <p:cNvSpPr/>
          <p:nvPr/>
        </p:nvSpPr>
        <p:spPr>
          <a:xfrm>
            <a:off x="2213570" y="1219606"/>
            <a:ext cx="1422998" cy="59574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600" dirty="0">
                <a:solidFill>
                  <a:sysClr val="windowText" lastClr="000000"/>
                </a:solidFill>
              </a:rPr>
              <a:t>Deploy</a:t>
            </a:r>
            <a:r>
              <a:rPr lang="zh-Hans" altLang="en-US" sz="1600" dirty="0">
                <a:solidFill>
                  <a:sysClr val="windowText" lastClr="000000"/>
                </a:solidFill>
              </a:rPr>
              <a:t> </a:t>
            </a:r>
            <a:r>
              <a:rPr lang="en-US" altLang="zh-Hans" sz="1600" dirty="0">
                <a:solidFill>
                  <a:sysClr val="windowText" lastClr="000000"/>
                </a:solidFill>
              </a:rPr>
              <a:t>Template</a:t>
            </a:r>
            <a:endParaRPr lang="en-US" sz="1600" dirty="0">
              <a:solidFill>
                <a:sysClr val="windowText" lastClr="000000"/>
              </a:solidFill>
            </a:endParaRPr>
          </a:p>
        </p:txBody>
      </p:sp>
      <p:sp>
        <p:nvSpPr>
          <p:cNvPr id="46" name="Rectangle 45">
            <a:hlinkClick r:id="rId4" action="ppaction://hlinksldjump"/>
            <a:extLst>
              <a:ext uri="{FF2B5EF4-FFF2-40B4-BE49-F238E27FC236}">
                <a16:creationId xmlns:a16="http://schemas.microsoft.com/office/drawing/2014/main" id="{5D237C15-AF66-E746-A461-F1D28D34650C}"/>
              </a:ext>
            </a:extLst>
          </p:cNvPr>
          <p:cNvSpPr/>
          <p:nvPr/>
        </p:nvSpPr>
        <p:spPr>
          <a:xfrm>
            <a:off x="2208463" y="2064665"/>
            <a:ext cx="1491364" cy="8504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400" dirty="0">
                <a:solidFill>
                  <a:sysClr val="windowText" lastClr="000000"/>
                </a:solidFill>
              </a:rPr>
              <a:t>Model</a:t>
            </a:r>
            <a:r>
              <a:rPr lang="zh-Hans" altLang="en-US" sz="1400" dirty="0">
                <a:solidFill>
                  <a:sysClr val="windowText" lastClr="000000"/>
                </a:solidFill>
              </a:rPr>
              <a:t> </a:t>
            </a:r>
            <a:r>
              <a:rPr lang="en-US" altLang="zh-Hans" sz="1400" dirty="0">
                <a:solidFill>
                  <a:sysClr val="windowText" lastClr="000000"/>
                </a:solidFill>
              </a:rPr>
              <a:t>Specific</a:t>
            </a:r>
            <a:r>
              <a:rPr lang="zh-Hans" altLang="en-US" sz="1400" dirty="0">
                <a:solidFill>
                  <a:sysClr val="windowText" lastClr="000000"/>
                </a:solidFill>
              </a:rPr>
              <a:t> </a:t>
            </a:r>
            <a:r>
              <a:rPr lang="en-US" altLang="zh-Hans" sz="1400" dirty="0">
                <a:solidFill>
                  <a:sysClr val="windowText" lastClr="000000"/>
                </a:solidFill>
              </a:rPr>
              <a:t>Deploy</a:t>
            </a:r>
            <a:r>
              <a:rPr lang="zh-Hans" altLang="en-US" sz="1400" dirty="0">
                <a:solidFill>
                  <a:sysClr val="windowText" lastClr="000000"/>
                </a:solidFill>
              </a:rPr>
              <a:t> </a:t>
            </a:r>
            <a:r>
              <a:rPr lang="en-US" altLang="zh-Hans" sz="1400" dirty="0">
                <a:solidFill>
                  <a:sysClr val="windowText" lastClr="000000"/>
                </a:solidFill>
              </a:rPr>
              <a:t>Code/metadata</a:t>
            </a:r>
            <a:endParaRPr lang="en-US" sz="1400" dirty="0">
              <a:solidFill>
                <a:sysClr val="windowText" lastClr="000000"/>
              </a:solidFill>
            </a:endParaRPr>
          </a:p>
        </p:txBody>
      </p:sp>
      <p:sp>
        <p:nvSpPr>
          <p:cNvPr id="48" name="Rectangle 47">
            <a:hlinkClick r:id="rId3" action="ppaction://hlinksldjump"/>
            <a:extLst>
              <a:ext uri="{FF2B5EF4-FFF2-40B4-BE49-F238E27FC236}">
                <a16:creationId xmlns:a16="http://schemas.microsoft.com/office/drawing/2014/main" id="{82E3DB23-E15B-3A45-BF76-CB2CF6D657BC}"/>
              </a:ext>
            </a:extLst>
          </p:cNvPr>
          <p:cNvSpPr/>
          <p:nvPr/>
        </p:nvSpPr>
        <p:spPr>
          <a:xfrm>
            <a:off x="10959772" y="1424658"/>
            <a:ext cx="905185"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Trained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49" name="Rectangle 48">
            <a:hlinkClick r:id="rId3" action="ppaction://hlinksldjump"/>
            <a:extLst>
              <a:ext uri="{FF2B5EF4-FFF2-40B4-BE49-F238E27FC236}">
                <a16:creationId xmlns:a16="http://schemas.microsoft.com/office/drawing/2014/main" id="{7CEFE6DB-1A71-3B48-9D8F-55CF3F2D61C2}"/>
              </a:ext>
            </a:extLst>
          </p:cNvPr>
          <p:cNvSpPr/>
          <p:nvPr/>
        </p:nvSpPr>
        <p:spPr>
          <a:xfrm>
            <a:off x="8820173" y="1428208"/>
            <a:ext cx="1125361"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cxnSp>
        <p:nvCxnSpPr>
          <p:cNvPr id="52" name="Straight Arrow Connector 51">
            <a:hlinkClick r:id="rId3" action="ppaction://hlinksldjump"/>
            <a:extLst>
              <a:ext uri="{FF2B5EF4-FFF2-40B4-BE49-F238E27FC236}">
                <a16:creationId xmlns:a16="http://schemas.microsoft.com/office/drawing/2014/main" id="{0C7E7468-393D-EB43-A412-858C92B84B03}"/>
              </a:ext>
            </a:extLst>
          </p:cNvPr>
          <p:cNvCxnSpPr>
            <a:cxnSpLocks/>
            <a:stCxn id="48" idx="1"/>
            <a:endCxn id="49" idx="3"/>
          </p:cNvCxnSpPr>
          <p:nvPr/>
        </p:nvCxnSpPr>
        <p:spPr>
          <a:xfrm flipH="1">
            <a:off x="9945534" y="1722531"/>
            <a:ext cx="1014238"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53" name="Straight Arrow Connector 52">
            <a:hlinkClick r:id="rId3" action="ppaction://hlinksldjump"/>
            <a:extLst>
              <a:ext uri="{FF2B5EF4-FFF2-40B4-BE49-F238E27FC236}">
                <a16:creationId xmlns:a16="http://schemas.microsoft.com/office/drawing/2014/main" id="{26D96913-107C-1C49-99BA-67E5E34999E4}"/>
              </a:ext>
            </a:extLst>
          </p:cNvPr>
          <p:cNvCxnSpPr>
            <a:cxnSpLocks/>
            <a:stCxn id="49" idx="1"/>
          </p:cNvCxnSpPr>
          <p:nvPr/>
        </p:nvCxnSpPr>
        <p:spPr>
          <a:xfrm flipH="1" flipV="1">
            <a:off x="7698010" y="1722531"/>
            <a:ext cx="1122163"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1" name="Action Button: Back or Previous 40">
            <a:hlinkClick r:id="rId8" action="ppaction://hlinksldjump" highlightClick="1"/>
            <a:extLst>
              <a:ext uri="{FF2B5EF4-FFF2-40B4-BE49-F238E27FC236}">
                <a16:creationId xmlns:a16="http://schemas.microsoft.com/office/drawing/2014/main" id="{9BF422CF-596A-0947-AB98-17016DD844ED}"/>
              </a:ext>
            </a:extLst>
          </p:cNvPr>
          <p:cNvSpPr/>
          <p:nvPr/>
        </p:nvSpPr>
        <p:spPr>
          <a:xfrm>
            <a:off x="11069345" y="638710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9853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4CDFA32F-1C43-4546-BA6E-1A98F68DA13D}"/>
              </a:ext>
            </a:extLst>
          </p:cNvPr>
          <p:cNvSpPr/>
          <p:nvPr/>
        </p:nvSpPr>
        <p:spPr>
          <a:xfrm>
            <a:off x="8556092" y="1057476"/>
            <a:ext cx="3439524" cy="114038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ln w="6350">
                  <a:solidFill>
                    <a:schemeClr val="tx1"/>
                  </a:solidFill>
                </a:ln>
                <a:solidFill>
                  <a:schemeClr val="tx1">
                    <a:lumMod val="95000"/>
                    <a:lumOff val="5000"/>
                  </a:schemeClr>
                </a:solidFill>
              </a:rPr>
              <a:t>Training</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Environment</a:t>
            </a:r>
            <a:endParaRPr lang="en-US" altLang="zh-Hans" sz="1400" dirty="0">
              <a:solidFill>
                <a:sysClr val="windowText" lastClr="000000"/>
              </a:solidFill>
            </a:endParaRPr>
          </a:p>
          <a:p>
            <a:endParaRPr lang="en-US" altLang="zh-Hans" sz="1400" dirty="0">
              <a:solidFill>
                <a:sysClr val="windowText" lastClr="000000"/>
              </a:solidFill>
            </a:endParaRPr>
          </a:p>
          <a:p>
            <a:pPr algn="ct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Model</a:t>
            </a: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Save</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8" name="Rectangle 7">
            <a:hlinkClick r:id="rId3" action="ppaction://hlinksldjump"/>
            <a:extLst>
              <a:ext uri="{FF2B5EF4-FFF2-40B4-BE49-F238E27FC236}">
                <a16:creationId xmlns:a16="http://schemas.microsoft.com/office/drawing/2014/main" id="{7E299915-96CA-7C41-A321-9A3630E8DB4A}"/>
              </a:ext>
            </a:extLst>
          </p:cNvPr>
          <p:cNvSpPr/>
          <p:nvPr/>
        </p:nvSpPr>
        <p:spPr>
          <a:xfrm>
            <a:off x="6114767" y="1122703"/>
            <a:ext cx="1912730" cy="107515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Model</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p:txBody>
      </p:sp>
      <p:sp>
        <p:nvSpPr>
          <p:cNvPr id="9" name="Rectangle 8">
            <a:hlinkClick r:id="rId3" action="ppaction://hlinksldjump"/>
            <a:extLst>
              <a:ext uri="{FF2B5EF4-FFF2-40B4-BE49-F238E27FC236}">
                <a16:creationId xmlns:a16="http://schemas.microsoft.com/office/drawing/2014/main" id="{7378F41A-D5F6-9048-B8D7-55811EAE62BA}"/>
              </a:ext>
            </a:extLst>
          </p:cNvPr>
          <p:cNvSpPr/>
          <p:nvPr/>
        </p:nvSpPr>
        <p:spPr>
          <a:xfrm>
            <a:off x="6442325" y="1483418"/>
            <a:ext cx="1255685" cy="49765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10" name="Rectangle 9">
            <a:hlinkClick r:id="rId4" action="ppaction://hlinksldjump"/>
            <a:extLst>
              <a:ext uri="{FF2B5EF4-FFF2-40B4-BE49-F238E27FC236}">
                <a16:creationId xmlns:a16="http://schemas.microsoft.com/office/drawing/2014/main" id="{1521A059-CAD5-8748-B182-58C591205C98}"/>
              </a:ext>
            </a:extLst>
          </p:cNvPr>
          <p:cNvSpPr/>
          <p:nvPr/>
        </p:nvSpPr>
        <p:spPr>
          <a:xfrm>
            <a:off x="1739782" y="440499"/>
            <a:ext cx="3961128" cy="37992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accent2">
                    <a:lumMod val="75000"/>
                  </a:schemeClr>
                </a:solidFill>
              </a:rPr>
              <a:t>Auto-Deployment</a:t>
            </a:r>
            <a:r>
              <a:rPr lang="zh-Hans" altLang="en-US" sz="1600" dirty="0">
                <a:ln w="12700">
                  <a:solidFill>
                    <a:schemeClr val="tx1"/>
                  </a:solidFill>
                </a:ln>
                <a:solidFill>
                  <a:schemeClr val="accent2">
                    <a:lumMod val="75000"/>
                  </a:schemeClr>
                </a:solidFill>
              </a:rPr>
              <a:t>  </a:t>
            </a:r>
            <a:r>
              <a:rPr lang="en-US" altLang="zh-Hans" sz="1600" dirty="0">
                <a:ln w="12700">
                  <a:solidFill>
                    <a:schemeClr val="tx1"/>
                  </a:solidFill>
                </a:ln>
                <a:solidFill>
                  <a:schemeClr val="accent2">
                    <a:lumMod val="75000"/>
                  </a:schemeClr>
                </a:solidFill>
              </a:rPr>
              <a:t>Tool</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r>
              <a:rPr lang="zh-Hans" altLang="en-US" sz="1400" dirty="0">
                <a:ln w="19050">
                  <a:solidFill>
                    <a:schemeClr val="bg1">
                      <a:lumMod val="65000"/>
                    </a:schemeClr>
                  </a:solidFill>
                </a:ln>
                <a:solidFill>
                  <a:schemeClr val="tx1">
                    <a:lumMod val="95000"/>
                    <a:lumOff val="5000"/>
                  </a:schemeClr>
                </a:solidFill>
              </a:rPr>
              <a:t>                 </a:t>
            </a:r>
            <a:endParaRPr lang="en-US" altLang="zh-Hans" sz="1400" dirty="0">
              <a:ln w="12700">
                <a:solidFill>
                  <a:schemeClr val="tx1"/>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p>
          <a:p>
            <a:r>
              <a:rPr lang="en-US" altLang="zh-Hans" sz="1400" dirty="0">
                <a:ln w="19050">
                  <a:solidFill>
                    <a:schemeClr val="tx1"/>
                  </a:solidFill>
                </a:ln>
                <a:solidFill>
                  <a:schemeClr val="tx1">
                    <a:lumMod val="95000"/>
                    <a:lumOff val="5000"/>
                  </a:schemeClr>
                </a:solidFill>
              </a:rPr>
              <a:t>		</a:t>
            </a: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6350">
                  <a:solidFill>
                    <a:schemeClr val="tx1"/>
                  </a:solidFill>
                </a:ln>
                <a:solidFill>
                  <a:schemeClr val="tx1">
                    <a:lumMod val="95000"/>
                    <a:lumOff val="5000"/>
                  </a:schemeClr>
                </a:solidFill>
              </a:rPr>
              <a:t>		</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Merge</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p:txBody>
      </p:sp>
      <p:sp>
        <p:nvSpPr>
          <p:cNvPr id="13" name="Rectangle 12">
            <a:hlinkClick r:id="rId5" action="ppaction://hlinksldjump"/>
            <a:extLst>
              <a:ext uri="{FF2B5EF4-FFF2-40B4-BE49-F238E27FC236}">
                <a16:creationId xmlns:a16="http://schemas.microsoft.com/office/drawing/2014/main" id="{50403C37-20A8-1346-9759-41669C3A8DBB}"/>
              </a:ext>
            </a:extLst>
          </p:cNvPr>
          <p:cNvSpPr/>
          <p:nvPr/>
        </p:nvSpPr>
        <p:spPr>
          <a:xfrm>
            <a:off x="1939774" y="3371053"/>
            <a:ext cx="1422998" cy="75608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Environment</a:t>
            </a:r>
            <a:r>
              <a:rPr lang="zh-Hans" altLang="en-US" sz="1600" dirty="0">
                <a:solidFill>
                  <a:sysClr val="windowText" lastClr="000000"/>
                </a:solidFill>
              </a:rPr>
              <a:t> </a:t>
            </a:r>
            <a:r>
              <a:rPr lang="en-US" altLang="zh-Hans" sz="1600" dirty="0">
                <a:solidFill>
                  <a:sysClr val="windowText" lastClr="000000"/>
                </a:solidFill>
              </a:rPr>
              <a:t>Metadata</a:t>
            </a:r>
            <a:endParaRPr lang="en-US" sz="1600" dirty="0">
              <a:solidFill>
                <a:sysClr val="windowText" lastClr="000000"/>
              </a:solidFill>
            </a:endParaRPr>
          </a:p>
        </p:txBody>
      </p:sp>
      <p:sp>
        <p:nvSpPr>
          <p:cNvPr id="14" name="Rectangle 13">
            <a:hlinkClick r:id="rId4" action="ppaction://hlinksldjump"/>
            <a:extLst>
              <a:ext uri="{FF2B5EF4-FFF2-40B4-BE49-F238E27FC236}">
                <a16:creationId xmlns:a16="http://schemas.microsoft.com/office/drawing/2014/main" id="{92C0BB1A-B11E-3F41-96EE-CD7FA55E65FC}"/>
              </a:ext>
            </a:extLst>
          </p:cNvPr>
          <p:cNvSpPr/>
          <p:nvPr/>
        </p:nvSpPr>
        <p:spPr>
          <a:xfrm>
            <a:off x="4571802" y="1131117"/>
            <a:ext cx="995063" cy="260322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dirty="0">
                <a:solidFill>
                  <a:sysClr val="windowText" lastClr="000000"/>
                </a:solidFill>
              </a:rPr>
              <a:t> </a:t>
            </a:r>
            <a:r>
              <a:rPr lang="en-US" altLang="zh-Hans" sz="1600" dirty="0">
                <a:solidFill>
                  <a:sysClr val="windowText" lastClr="000000"/>
                </a:solidFill>
              </a:rPr>
              <a:t>Code</a:t>
            </a:r>
            <a:endParaRPr lang="en-US" sz="1600" dirty="0">
              <a:solidFill>
                <a:sysClr val="windowText" lastClr="000000"/>
              </a:solidFill>
            </a:endParaRPr>
          </a:p>
        </p:txBody>
      </p:sp>
      <p:sp>
        <p:nvSpPr>
          <p:cNvPr id="15" name="Rectangle 14">
            <a:extLst>
              <a:ext uri="{FF2B5EF4-FFF2-40B4-BE49-F238E27FC236}">
                <a16:creationId xmlns:a16="http://schemas.microsoft.com/office/drawing/2014/main" id="{ABF0E20F-E2DB-324A-99A6-27E2462F3FEC}"/>
              </a:ext>
            </a:extLst>
          </p:cNvPr>
          <p:cNvSpPr/>
          <p:nvPr/>
        </p:nvSpPr>
        <p:spPr>
          <a:xfrm>
            <a:off x="165420" y="2086288"/>
            <a:ext cx="1331013" cy="70007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Code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p:txBody>
      </p:sp>
      <p:sp>
        <p:nvSpPr>
          <p:cNvPr id="16" name="Rectangle 15">
            <a:hlinkClick r:id="rId6" action="ppaction://hlinksldjump"/>
            <a:extLst>
              <a:ext uri="{FF2B5EF4-FFF2-40B4-BE49-F238E27FC236}">
                <a16:creationId xmlns:a16="http://schemas.microsoft.com/office/drawing/2014/main" id="{A7A6A111-41DB-0A49-A275-39A66AE3DCE4}"/>
              </a:ext>
            </a:extLst>
          </p:cNvPr>
          <p:cNvSpPr/>
          <p:nvPr/>
        </p:nvSpPr>
        <p:spPr>
          <a:xfrm>
            <a:off x="8890752" y="2634314"/>
            <a:ext cx="2974205" cy="368255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Online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Scoring</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Worker</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Node</a:t>
            </a:r>
            <a:endParaRPr lang="en-US" altLang="zh-Hans" sz="1400" dirty="0">
              <a:solidFill>
                <a:sysClr val="windowText" lastClr="000000"/>
              </a:solidFill>
            </a:endParaRPr>
          </a:p>
          <a:p>
            <a:r>
              <a:rPr lang="en-US" altLang="zh-Hans" sz="1400" dirty="0">
                <a:solidFill>
                  <a:sysClr val="windowText" lastClr="000000"/>
                </a:solidFill>
              </a:rPr>
              <a:t>	</a:t>
            </a:r>
          </a:p>
          <a:p>
            <a:endParaRPr lang="en-US" altLang="zh-Hans" sz="1400" dirty="0">
              <a:solidFill>
                <a:sysClr val="windowText" lastClr="000000"/>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r>
              <a:rPr lang="en-US" altLang="zh-Hans" sz="1400" dirty="0">
                <a:solidFill>
                  <a:sysClr val="windowText" lastClr="000000"/>
                </a:solidFill>
              </a:rPr>
              <a:t>	</a:t>
            </a:r>
            <a:r>
              <a:rPr lang="en-US" altLang="zh-Hans" sz="1400" dirty="0">
                <a:ln w="19050">
                  <a:solidFill>
                    <a:schemeClr val="tx1"/>
                  </a:solidFill>
                </a:ln>
                <a:solidFill>
                  <a:schemeClr val="tx1">
                    <a:lumMod val="95000"/>
                    <a:lumOff val="5000"/>
                  </a:schemeClr>
                </a:solidFill>
              </a:rPr>
              <a:t> </a:t>
            </a:r>
          </a:p>
          <a:p>
            <a:r>
              <a:rPr lang="en-US" altLang="zh-Hans" sz="1400" dirty="0">
                <a:ln w="12700">
                  <a:solidFill>
                    <a:schemeClr val="tx1"/>
                  </a:solidFill>
                </a:ln>
                <a:solidFill>
                  <a:schemeClr val="tx1">
                    <a:lumMod val="95000"/>
                    <a:lumOff val="5000"/>
                  </a:schemeClr>
                </a:solidFill>
              </a:rPr>
              <a:t>	</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0" name="Rectangle 19">
            <a:hlinkClick r:id="rId7" action="ppaction://hlinksldjump"/>
            <a:extLst>
              <a:ext uri="{FF2B5EF4-FFF2-40B4-BE49-F238E27FC236}">
                <a16:creationId xmlns:a16="http://schemas.microsoft.com/office/drawing/2014/main" id="{E88CE6EE-C551-4F47-B1DC-9BEB21876EE6}"/>
              </a:ext>
            </a:extLst>
          </p:cNvPr>
          <p:cNvSpPr/>
          <p:nvPr/>
        </p:nvSpPr>
        <p:spPr>
          <a:xfrm>
            <a:off x="1265071" y="4702287"/>
            <a:ext cx="2097701" cy="159307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rgbClr val="000000"/>
                  </a:solidFill>
                </a:ln>
                <a:solidFill>
                  <a:srgbClr val="000000">
                    <a:lumMod val="95000"/>
                    <a:lumOff val="5000"/>
                  </a:srgbClr>
                </a:solidFill>
              </a:rPr>
              <a:t>Docker</a:t>
            </a:r>
            <a:r>
              <a:rPr lang="zh-Hans" altLang="en-US" sz="1600" dirty="0">
                <a:ln w="12700">
                  <a:solidFill>
                    <a:srgbClr val="000000"/>
                  </a:solidFill>
                </a:ln>
                <a:solidFill>
                  <a:srgbClr val="000000">
                    <a:lumMod val="95000"/>
                    <a:lumOff val="5000"/>
                  </a:srgbClr>
                </a:solidFill>
              </a:rPr>
              <a:t> </a:t>
            </a:r>
            <a:r>
              <a:rPr lang="en-US" altLang="zh-Hans" sz="1600" dirty="0">
                <a:ln w="12700">
                  <a:solidFill>
                    <a:srgbClr val="000000"/>
                  </a:solidFill>
                </a:ln>
                <a:solidFill>
                  <a:srgbClr val="000000">
                    <a:lumMod val="95000"/>
                    <a:lumOff val="5000"/>
                  </a:srgbClr>
                </a:solidFill>
              </a:rPr>
              <a:t>Registry</a:t>
            </a:r>
            <a:endParaRPr lang="en-US" altLang="zh-Hans" sz="1400" dirty="0">
              <a:solidFill>
                <a:sysClr val="windowText" lastClr="000000"/>
              </a:solidFill>
            </a:endParaRPr>
          </a:p>
          <a:p>
            <a:pPr algn="ctr"/>
            <a:r>
              <a:rPr lang="zh-Hans" altLang="en-US" sz="1400" dirty="0">
                <a:solidFill>
                  <a:sysClr val="windowText" lastClr="000000"/>
                </a:solidFill>
              </a:rPr>
              <a:t> </a:t>
            </a:r>
            <a:endParaRPr lang="en-US" altLang="zh-Hans" sz="1400" dirty="0">
              <a:ln w="12700">
                <a:solidFill>
                  <a:schemeClr val="tx1"/>
                </a:solidFill>
              </a:ln>
              <a:solidFill>
                <a:sysClr val="windowText" lastClr="000000"/>
              </a:solidFill>
            </a:endParaRPr>
          </a:p>
          <a:p>
            <a:r>
              <a:rPr lang="en-US" altLang="zh-Hans" sz="1400" dirty="0">
                <a:ln w="12700">
                  <a:solidFill>
                    <a:schemeClr val="tx1"/>
                  </a:solidFill>
                </a:ln>
                <a:solidFill>
                  <a:schemeClr val="tx1">
                    <a:lumMod val="95000"/>
                    <a:lumOff val="5000"/>
                  </a:schemeClr>
                </a:solidFill>
              </a:rPr>
              <a:t>	</a:t>
            </a: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1" name="Rectangle 20">
            <a:hlinkClick r:id="rId7" action="ppaction://hlinksldjump"/>
            <a:extLst>
              <a:ext uri="{FF2B5EF4-FFF2-40B4-BE49-F238E27FC236}">
                <a16:creationId xmlns:a16="http://schemas.microsoft.com/office/drawing/2014/main" id="{81B73402-ED60-1143-A577-19EA945007D9}"/>
              </a:ext>
            </a:extLst>
          </p:cNvPr>
          <p:cNvSpPr/>
          <p:nvPr/>
        </p:nvSpPr>
        <p:spPr>
          <a:xfrm>
            <a:off x="4026430" y="4474345"/>
            <a:ext cx="999422"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File</a:t>
            </a:r>
            <a:endParaRPr lang="en-US" sz="1600" dirty="0">
              <a:solidFill>
                <a:sysClr val="windowText" lastClr="000000"/>
              </a:solidFill>
            </a:endParaRPr>
          </a:p>
        </p:txBody>
      </p:sp>
      <p:sp>
        <p:nvSpPr>
          <p:cNvPr id="22" name="Rectangle 21">
            <a:hlinkClick r:id="rId7" action="ppaction://hlinksldjump"/>
            <a:extLst>
              <a:ext uri="{FF2B5EF4-FFF2-40B4-BE49-F238E27FC236}">
                <a16:creationId xmlns:a16="http://schemas.microsoft.com/office/drawing/2014/main" id="{45539E7B-C4C6-4D45-AD18-937A66245390}"/>
              </a:ext>
            </a:extLst>
          </p:cNvPr>
          <p:cNvSpPr/>
          <p:nvPr/>
        </p:nvSpPr>
        <p:spPr>
          <a:xfrm>
            <a:off x="1481470" y="5232367"/>
            <a:ext cx="1279486" cy="63054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Base</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25" name="Straight Arrow Connector 24">
            <a:extLst>
              <a:ext uri="{FF2B5EF4-FFF2-40B4-BE49-F238E27FC236}">
                <a16:creationId xmlns:a16="http://schemas.microsoft.com/office/drawing/2014/main" id="{467C32E8-4DB4-E848-875C-98387C7067C4}"/>
              </a:ext>
            </a:extLst>
          </p:cNvPr>
          <p:cNvCxnSpPr>
            <a:cxnSpLocks/>
            <a:stCxn id="15" idx="3"/>
          </p:cNvCxnSpPr>
          <p:nvPr/>
        </p:nvCxnSpPr>
        <p:spPr>
          <a:xfrm>
            <a:off x="1496433" y="2436325"/>
            <a:ext cx="506323"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6" name="Straight Arrow Connector 25">
            <a:extLst>
              <a:ext uri="{FF2B5EF4-FFF2-40B4-BE49-F238E27FC236}">
                <a16:creationId xmlns:a16="http://schemas.microsoft.com/office/drawing/2014/main" id="{5E3A72ED-69D2-444C-A4DB-7F5D07B511E2}"/>
              </a:ext>
            </a:extLst>
          </p:cNvPr>
          <p:cNvCxnSpPr>
            <a:cxnSpLocks/>
          </p:cNvCxnSpPr>
          <p:nvPr/>
        </p:nvCxnSpPr>
        <p:spPr>
          <a:xfrm>
            <a:off x="3871122" y="2500833"/>
            <a:ext cx="7368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9" name="Straight Connector 28">
            <a:extLst>
              <a:ext uri="{FF2B5EF4-FFF2-40B4-BE49-F238E27FC236}">
                <a16:creationId xmlns:a16="http://schemas.microsoft.com/office/drawing/2014/main" id="{110E6A5F-46F1-A742-82A9-BCDE6DC9F0C2}"/>
              </a:ext>
            </a:extLst>
          </p:cNvPr>
          <p:cNvCxnSpPr>
            <a:cxnSpLocks/>
          </p:cNvCxnSpPr>
          <p:nvPr/>
        </p:nvCxnSpPr>
        <p:spPr>
          <a:xfrm>
            <a:off x="3362772" y="3749097"/>
            <a:ext cx="294268" cy="0"/>
          </a:xfrm>
          <a:prstGeom prst="line">
            <a:avLst/>
          </a:prstGeom>
          <a:ln/>
        </p:spPr>
        <p:style>
          <a:lnRef idx="1">
            <a:schemeClr val="dk1"/>
          </a:lnRef>
          <a:fillRef idx="2">
            <a:schemeClr val="dk1"/>
          </a:fillRef>
          <a:effectRef idx="1">
            <a:schemeClr val="dk1"/>
          </a:effectRef>
          <a:fontRef idx="minor">
            <a:schemeClr val="dk1"/>
          </a:fontRef>
        </p:style>
      </p:cxnSp>
      <p:cxnSp>
        <p:nvCxnSpPr>
          <p:cNvPr id="30" name="Straight Arrow Connector 29">
            <a:extLst>
              <a:ext uri="{FF2B5EF4-FFF2-40B4-BE49-F238E27FC236}">
                <a16:creationId xmlns:a16="http://schemas.microsoft.com/office/drawing/2014/main" id="{415453AC-3E95-674F-AF0F-EB9A02110744}"/>
              </a:ext>
            </a:extLst>
          </p:cNvPr>
          <p:cNvCxnSpPr>
            <a:cxnSpLocks/>
            <a:endCxn id="21" idx="1"/>
          </p:cNvCxnSpPr>
          <p:nvPr/>
        </p:nvCxnSpPr>
        <p:spPr>
          <a:xfrm flipV="1">
            <a:off x="3657040" y="4772218"/>
            <a:ext cx="369390" cy="47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1" name="Straight Arrow Connector 30">
            <a:extLst>
              <a:ext uri="{FF2B5EF4-FFF2-40B4-BE49-F238E27FC236}">
                <a16:creationId xmlns:a16="http://schemas.microsoft.com/office/drawing/2014/main" id="{14AC6C29-1DF5-CF4C-B9A1-02DC03FA1C7F}"/>
              </a:ext>
            </a:extLst>
          </p:cNvPr>
          <p:cNvCxnSpPr>
            <a:cxnSpLocks/>
          </p:cNvCxnSpPr>
          <p:nvPr/>
        </p:nvCxnSpPr>
        <p:spPr>
          <a:xfrm flipH="1">
            <a:off x="5566865" y="1729162"/>
            <a:ext cx="852435"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2" name="Straight Arrow Connector 31">
            <a:extLst>
              <a:ext uri="{FF2B5EF4-FFF2-40B4-BE49-F238E27FC236}">
                <a16:creationId xmlns:a16="http://schemas.microsoft.com/office/drawing/2014/main" id="{9482B183-9FA8-544A-9360-2A1DF012F25F}"/>
              </a:ext>
            </a:extLst>
          </p:cNvPr>
          <p:cNvCxnSpPr>
            <a:cxnSpLocks/>
          </p:cNvCxnSpPr>
          <p:nvPr/>
        </p:nvCxnSpPr>
        <p:spPr>
          <a:xfrm>
            <a:off x="5566865" y="3463518"/>
            <a:ext cx="37640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3" name="Rectangle 32">
            <a:extLst>
              <a:ext uri="{FF2B5EF4-FFF2-40B4-BE49-F238E27FC236}">
                <a16:creationId xmlns:a16="http://schemas.microsoft.com/office/drawing/2014/main" id="{B27B7450-AC09-D642-ACD1-AC5D6DB01B3E}"/>
              </a:ext>
            </a:extLst>
          </p:cNvPr>
          <p:cNvSpPr/>
          <p:nvPr/>
        </p:nvSpPr>
        <p:spPr>
          <a:xfrm>
            <a:off x="6643326" y="3143177"/>
            <a:ext cx="842626" cy="307777"/>
          </a:xfrm>
          <a:prstGeom prst="rect">
            <a:avLst/>
          </a:prstGeom>
        </p:spPr>
        <p:txBody>
          <a:bodyPr wrap="square">
            <a:spAutoFit/>
          </a:bodyPr>
          <a:lstStyle/>
          <a:p>
            <a:r>
              <a:rPr lang="zh-Hans" altLang="en-US" sz="1400" dirty="0">
                <a:ln w="6350">
                  <a:solidFill>
                    <a:srgbClr val="000000"/>
                  </a:solidFill>
                </a:ln>
                <a:solidFill>
                  <a:srgbClr val="000000">
                    <a:lumMod val="95000"/>
                    <a:lumOff val="5000"/>
                  </a:srgbClr>
                </a:solidFill>
              </a:rPr>
              <a:t> </a:t>
            </a:r>
            <a:r>
              <a:rPr lang="en-US" altLang="zh-Hans" sz="1400" dirty="0">
                <a:ln w="6350">
                  <a:solidFill>
                    <a:srgbClr val="000000"/>
                  </a:solidFill>
                </a:ln>
                <a:solidFill>
                  <a:srgbClr val="000000">
                    <a:lumMod val="95000"/>
                    <a:lumOff val="5000"/>
                  </a:srgbClr>
                </a:solidFill>
              </a:rPr>
              <a:t>Deploy</a:t>
            </a:r>
            <a:endParaRPr lang="en-US" dirty="0"/>
          </a:p>
        </p:txBody>
      </p:sp>
      <p:sp>
        <p:nvSpPr>
          <p:cNvPr id="38" name="Rectangle 37">
            <a:hlinkClick r:id="rId7" action="ppaction://hlinksldjump"/>
            <a:extLst>
              <a:ext uri="{FF2B5EF4-FFF2-40B4-BE49-F238E27FC236}">
                <a16:creationId xmlns:a16="http://schemas.microsoft.com/office/drawing/2014/main" id="{B0BE1C77-9C6D-2041-91E7-2570DBB6BE15}"/>
              </a:ext>
            </a:extLst>
          </p:cNvPr>
          <p:cNvSpPr/>
          <p:nvPr/>
        </p:nvSpPr>
        <p:spPr>
          <a:xfrm>
            <a:off x="6184511" y="4112339"/>
            <a:ext cx="1596798" cy="130915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r>
              <a:rPr lang="zh-Hans" altLang="en-US" sz="1600" dirty="0">
                <a:solidFill>
                  <a:sysClr val="windowText" lastClr="000000"/>
                </a:solidFill>
              </a:rPr>
              <a:t> </a:t>
            </a:r>
            <a:r>
              <a:rPr lang="en-US" altLang="zh-Hans" sz="1600" dirty="0">
                <a:solidFill>
                  <a:sysClr val="windowText" lastClr="000000"/>
                </a:solidFill>
              </a:rPr>
              <a:t>Specific</a:t>
            </a:r>
            <a:r>
              <a:rPr lang="zh-Hans" altLang="en-US" sz="1600" dirty="0">
                <a:solidFill>
                  <a:sysClr val="windowText" lastClr="000000"/>
                </a:solidFill>
              </a:rPr>
              <a:t> </a:t>
            </a: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44" name="Straight Arrow Connector 43">
            <a:extLst>
              <a:ext uri="{FF2B5EF4-FFF2-40B4-BE49-F238E27FC236}">
                <a16:creationId xmlns:a16="http://schemas.microsoft.com/office/drawing/2014/main" id="{655019F4-44E6-7541-8A93-EC6E305A3853}"/>
              </a:ext>
            </a:extLst>
          </p:cNvPr>
          <p:cNvCxnSpPr>
            <a:cxnSpLocks/>
            <a:stCxn id="21" idx="3"/>
            <a:endCxn id="38" idx="1"/>
          </p:cNvCxnSpPr>
          <p:nvPr/>
        </p:nvCxnSpPr>
        <p:spPr>
          <a:xfrm flipV="1">
            <a:off x="5025852" y="4766917"/>
            <a:ext cx="1158659" cy="53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47" name="Straight Arrow Connector 46">
            <a:extLst>
              <a:ext uri="{FF2B5EF4-FFF2-40B4-BE49-F238E27FC236}">
                <a16:creationId xmlns:a16="http://schemas.microsoft.com/office/drawing/2014/main" id="{E5060824-6590-2241-BDF6-DF3204995EAD}"/>
              </a:ext>
            </a:extLst>
          </p:cNvPr>
          <p:cNvCxnSpPr>
            <a:cxnSpLocks/>
            <a:stCxn id="38" idx="3"/>
          </p:cNvCxnSpPr>
          <p:nvPr/>
        </p:nvCxnSpPr>
        <p:spPr>
          <a:xfrm flipV="1">
            <a:off x="7781309" y="4766916"/>
            <a:ext cx="1549566" cy="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50" name="Rounded Rectangle 49">
            <a:hlinkClick r:id="rId4" action="ppaction://hlinksldjump"/>
            <a:extLst>
              <a:ext uri="{FF2B5EF4-FFF2-40B4-BE49-F238E27FC236}">
                <a16:creationId xmlns:a16="http://schemas.microsoft.com/office/drawing/2014/main" id="{DEDCDC8B-0AE3-3A4B-8757-473559BF648C}"/>
              </a:ext>
            </a:extLst>
          </p:cNvPr>
          <p:cNvSpPr/>
          <p:nvPr/>
        </p:nvSpPr>
        <p:spPr>
          <a:xfrm>
            <a:off x="2002756" y="954617"/>
            <a:ext cx="1868366" cy="218771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1" name="Rounded Rectangle 50">
            <a:hlinkClick r:id="rId6" action="ppaction://hlinksldjump"/>
            <a:extLst>
              <a:ext uri="{FF2B5EF4-FFF2-40B4-BE49-F238E27FC236}">
                <a16:creationId xmlns:a16="http://schemas.microsoft.com/office/drawing/2014/main" id="{62E25496-0709-FF42-B614-56129F45FA0D}"/>
              </a:ext>
            </a:extLst>
          </p:cNvPr>
          <p:cNvSpPr/>
          <p:nvPr/>
        </p:nvSpPr>
        <p:spPr>
          <a:xfrm>
            <a:off x="9331822" y="3038528"/>
            <a:ext cx="2106301" cy="27632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Container</a:t>
            </a: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solidFill>
                <a:sysClr val="windowText" lastClr="000000"/>
              </a:solidFill>
            </a:endParaRPr>
          </a:p>
        </p:txBody>
      </p:sp>
      <p:sp>
        <p:nvSpPr>
          <p:cNvPr id="19" name="TextBox 18">
            <a:extLst>
              <a:ext uri="{FF2B5EF4-FFF2-40B4-BE49-F238E27FC236}">
                <a16:creationId xmlns:a16="http://schemas.microsoft.com/office/drawing/2014/main" id="{88D22907-1720-7C42-88DD-E89650503F5A}"/>
              </a:ext>
            </a:extLst>
          </p:cNvPr>
          <p:cNvSpPr txBox="1"/>
          <p:nvPr/>
        </p:nvSpPr>
        <p:spPr>
          <a:xfrm>
            <a:off x="1265071" y="52320"/>
            <a:ext cx="6380273" cy="369332"/>
          </a:xfrm>
          <a:prstGeom prst="rect">
            <a:avLst/>
          </a:prstGeom>
          <a:noFill/>
        </p:spPr>
        <p:txBody>
          <a:bodyPr wrap="none" rtlCol="0">
            <a:spAutoFit/>
          </a:bodyPr>
          <a:lstStyle/>
          <a:p>
            <a:r>
              <a:rPr lang="en-US" altLang="zh-Hans" b="1" dirty="0"/>
              <a:t>Example:</a:t>
            </a:r>
            <a:r>
              <a:rPr lang="zh-Hans" altLang="en-US" b="1" dirty="0"/>
              <a:t> </a:t>
            </a:r>
            <a:r>
              <a:rPr lang="en-US" b="1" dirty="0"/>
              <a:t>Online Scoring Service Deployment </a:t>
            </a:r>
            <a:r>
              <a:rPr lang="en-US" altLang="zh-Hans" b="1" dirty="0"/>
              <a:t>D</a:t>
            </a:r>
            <a:r>
              <a:rPr lang="en-US" b="1" dirty="0"/>
              <a:t>iagram </a:t>
            </a:r>
          </a:p>
        </p:txBody>
      </p:sp>
      <p:cxnSp>
        <p:nvCxnSpPr>
          <p:cNvPr id="93" name="Straight Connector 92">
            <a:extLst>
              <a:ext uri="{FF2B5EF4-FFF2-40B4-BE49-F238E27FC236}">
                <a16:creationId xmlns:a16="http://schemas.microsoft.com/office/drawing/2014/main" id="{0B22B5D1-D394-A549-8879-F13D4109EF9A}"/>
              </a:ext>
            </a:extLst>
          </p:cNvPr>
          <p:cNvCxnSpPr>
            <a:cxnSpLocks/>
          </p:cNvCxnSpPr>
          <p:nvPr/>
        </p:nvCxnSpPr>
        <p:spPr>
          <a:xfrm>
            <a:off x="2760956" y="5562420"/>
            <a:ext cx="896084" cy="0"/>
          </a:xfrm>
          <a:prstGeom prst="line">
            <a:avLst/>
          </a:prstGeom>
          <a:ln/>
        </p:spPr>
        <p:style>
          <a:lnRef idx="1">
            <a:schemeClr val="dk1"/>
          </a:lnRef>
          <a:fillRef idx="2">
            <a:schemeClr val="dk1"/>
          </a:fillRef>
          <a:effectRef idx="1">
            <a:schemeClr val="dk1"/>
          </a:effectRef>
          <a:fontRef idx="minor">
            <a:schemeClr val="dk1"/>
          </a:fontRef>
        </p:style>
      </p:cxnSp>
      <p:cxnSp>
        <p:nvCxnSpPr>
          <p:cNvPr id="95" name="Straight Connector 94">
            <a:extLst>
              <a:ext uri="{FF2B5EF4-FFF2-40B4-BE49-F238E27FC236}">
                <a16:creationId xmlns:a16="http://schemas.microsoft.com/office/drawing/2014/main" id="{5B5C3919-DA0E-654A-BEF8-A8CB7D5D4CE2}"/>
              </a:ext>
            </a:extLst>
          </p:cNvPr>
          <p:cNvCxnSpPr>
            <a:cxnSpLocks/>
          </p:cNvCxnSpPr>
          <p:nvPr/>
        </p:nvCxnSpPr>
        <p:spPr>
          <a:xfrm>
            <a:off x="3657040" y="3749097"/>
            <a:ext cx="0" cy="1813323"/>
          </a:xfrm>
          <a:prstGeom prst="line">
            <a:avLst/>
          </a:prstGeom>
          <a:ln/>
        </p:spPr>
        <p:style>
          <a:lnRef idx="1">
            <a:schemeClr val="dk1"/>
          </a:lnRef>
          <a:fillRef idx="2">
            <a:schemeClr val="dk1"/>
          </a:fillRef>
          <a:effectRef idx="1">
            <a:schemeClr val="dk1"/>
          </a:effectRef>
          <a:fontRef idx="minor">
            <a:schemeClr val="dk1"/>
          </a:fontRef>
        </p:style>
      </p:cxnSp>
      <p:sp>
        <p:nvSpPr>
          <p:cNvPr id="115" name="TextBox 114">
            <a:extLst>
              <a:ext uri="{FF2B5EF4-FFF2-40B4-BE49-F238E27FC236}">
                <a16:creationId xmlns:a16="http://schemas.microsoft.com/office/drawing/2014/main" id="{60D2D95D-71A3-6643-9A4E-6FA9C878B4E0}"/>
              </a:ext>
            </a:extLst>
          </p:cNvPr>
          <p:cNvSpPr txBox="1"/>
          <p:nvPr/>
        </p:nvSpPr>
        <p:spPr>
          <a:xfrm>
            <a:off x="7740169" y="4508490"/>
            <a:ext cx="1244251" cy="307777"/>
          </a:xfrm>
          <a:prstGeom prst="rect">
            <a:avLst/>
          </a:prstGeom>
          <a:noFill/>
        </p:spPr>
        <p:txBody>
          <a:bodyPr wrap="none" rtlCol="0">
            <a:spAutoFit/>
          </a:bodyPr>
          <a:lstStyle/>
          <a:p>
            <a:pPr lvl="0"/>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Build</a:t>
            </a:r>
            <a:endParaRPr lang="en-US" altLang="zh-Hans" sz="1400" dirty="0">
              <a:solidFill>
                <a:sysClr val="windowText" lastClr="000000"/>
              </a:solidFill>
            </a:endParaRPr>
          </a:p>
        </p:txBody>
      </p:sp>
      <p:sp>
        <p:nvSpPr>
          <p:cNvPr id="119" name="Rectangle 118">
            <a:extLst>
              <a:ext uri="{FF2B5EF4-FFF2-40B4-BE49-F238E27FC236}">
                <a16:creationId xmlns:a16="http://schemas.microsoft.com/office/drawing/2014/main" id="{1BAA3F42-F1E5-C344-9A70-089D9F4EE090}"/>
              </a:ext>
            </a:extLst>
          </p:cNvPr>
          <p:cNvSpPr/>
          <p:nvPr/>
        </p:nvSpPr>
        <p:spPr>
          <a:xfrm>
            <a:off x="5607953" y="1433950"/>
            <a:ext cx="842626"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Wrap</a:t>
            </a:r>
            <a:endParaRPr lang="en-US" dirty="0"/>
          </a:p>
        </p:txBody>
      </p:sp>
      <p:sp>
        <p:nvSpPr>
          <p:cNvPr id="123" name="Rectangle 122">
            <a:hlinkClick r:id="rId6" action="ppaction://hlinksldjump"/>
            <a:extLst>
              <a:ext uri="{FF2B5EF4-FFF2-40B4-BE49-F238E27FC236}">
                <a16:creationId xmlns:a16="http://schemas.microsoft.com/office/drawing/2014/main" id="{BB836344-DF78-0D41-BB7D-D9F642620BFB}"/>
              </a:ext>
            </a:extLst>
          </p:cNvPr>
          <p:cNvSpPr/>
          <p:nvPr/>
        </p:nvSpPr>
        <p:spPr>
          <a:xfrm>
            <a:off x="9686363" y="3980211"/>
            <a:ext cx="1382982" cy="136433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endParaRPr lang="en-US" sz="1600" dirty="0">
              <a:solidFill>
                <a:sysClr val="windowText" lastClr="000000"/>
              </a:solidFill>
            </a:endParaRPr>
          </a:p>
        </p:txBody>
      </p:sp>
      <p:sp>
        <p:nvSpPr>
          <p:cNvPr id="143" name="Rectangle 142">
            <a:extLst>
              <a:ext uri="{FF2B5EF4-FFF2-40B4-BE49-F238E27FC236}">
                <a16:creationId xmlns:a16="http://schemas.microsoft.com/office/drawing/2014/main" id="{06E54711-FE4A-A844-86E2-3029E1F1C6CC}"/>
              </a:ext>
            </a:extLst>
          </p:cNvPr>
          <p:cNvSpPr/>
          <p:nvPr/>
        </p:nvSpPr>
        <p:spPr>
          <a:xfrm>
            <a:off x="5197755" y="4532888"/>
            <a:ext cx="657522"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Build</a:t>
            </a:r>
            <a:endParaRPr lang="en-US" dirty="0"/>
          </a:p>
        </p:txBody>
      </p:sp>
      <p:cxnSp>
        <p:nvCxnSpPr>
          <p:cNvPr id="147" name="Straight Arrow Connector 146">
            <a:extLst>
              <a:ext uri="{FF2B5EF4-FFF2-40B4-BE49-F238E27FC236}">
                <a16:creationId xmlns:a16="http://schemas.microsoft.com/office/drawing/2014/main" id="{FBE2443B-360C-D349-B619-5CD90231A6A6}"/>
              </a:ext>
            </a:extLst>
          </p:cNvPr>
          <p:cNvCxnSpPr>
            <a:cxnSpLocks/>
          </p:cNvCxnSpPr>
          <p:nvPr/>
        </p:nvCxnSpPr>
        <p:spPr>
          <a:xfrm>
            <a:off x="777299" y="3734346"/>
            <a:ext cx="1184336" cy="14751"/>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50" name="Straight Connector 149">
            <a:extLst>
              <a:ext uri="{FF2B5EF4-FFF2-40B4-BE49-F238E27FC236}">
                <a16:creationId xmlns:a16="http://schemas.microsoft.com/office/drawing/2014/main" id="{898D8028-1C6E-4F49-B2A4-B89CC8C9797D}"/>
              </a:ext>
            </a:extLst>
          </p:cNvPr>
          <p:cNvCxnSpPr>
            <a:cxnSpLocks/>
          </p:cNvCxnSpPr>
          <p:nvPr/>
        </p:nvCxnSpPr>
        <p:spPr>
          <a:xfrm>
            <a:off x="777299" y="2786362"/>
            <a:ext cx="0" cy="962735"/>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sp>
        <p:nvSpPr>
          <p:cNvPr id="45" name="Rectangle 44">
            <a:hlinkClick r:id="rId4" action="ppaction://hlinksldjump"/>
            <a:extLst>
              <a:ext uri="{FF2B5EF4-FFF2-40B4-BE49-F238E27FC236}">
                <a16:creationId xmlns:a16="http://schemas.microsoft.com/office/drawing/2014/main" id="{D72BDD1B-7D5C-CB4F-BCBB-8A8D36B8E137}"/>
              </a:ext>
            </a:extLst>
          </p:cNvPr>
          <p:cNvSpPr/>
          <p:nvPr/>
        </p:nvSpPr>
        <p:spPr>
          <a:xfrm>
            <a:off x="2213570" y="1219606"/>
            <a:ext cx="1422998"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sz="1600" dirty="0">
                <a:solidFill>
                  <a:sysClr val="windowText" lastClr="000000"/>
                </a:solidFill>
              </a:rPr>
              <a:t> </a:t>
            </a:r>
            <a:r>
              <a:rPr lang="en-US" altLang="zh-Hans" sz="1600" dirty="0">
                <a:solidFill>
                  <a:sysClr val="windowText" lastClr="000000"/>
                </a:solidFill>
              </a:rPr>
              <a:t>Template</a:t>
            </a:r>
            <a:endParaRPr lang="en-US" sz="1600" dirty="0">
              <a:solidFill>
                <a:sysClr val="windowText" lastClr="000000"/>
              </a:solidFill>
            </a:endParaRPr>
          </a:p>
        </p:txBody>
      </p:sp>
      <p:sp>
        <p:nvSpPr>
          <p:cNvPr id="46" name="Rectangle 45">
            <a:hlinkClick r:id="rId4" action="ppaction://hlinksldjump"/>
            <a:extLst>
              <a:ext uri="{FF2B5EF4-FFF2-40B4-BE49-F238E27FC236}">
                <a16:creationId xmlns:a16="http://schemas.microsoft.com/office/drawing/2014/main" id="{5D237C15-AF66-E746-A461-F1D28D34650C}"/>
              </a:ext>
            </a:extLst>
          </p:cNvPr>
          <p:cNvSpPr/>
          <p:nvPr/>
        </p:nvSpPr>
        <p:spPr>
          <a:xfrm>
            <a:off x="2208463" y="2064665"/>
            <a:ext cx="1491364" cy="8504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solidFill>
                  <a:sysClr val="windowText" lastClr="000000"/>
                </a:solidFill>
              </a:rPr>
              <a:t>Model</a:t>
            </a:r>
            <a:r>
              <a:rPr lang="zh-Hans" altLang="en-US" sz="1400" dirty="0">
                <a:solidFill>
                  <a:sysClr val="windowText" lastClr="000000"/>
                </a:solidFill>
              </a:rPr>
              <a:t> </a:t>
            </a:r>
            <a:r>
              <a:rPr lang="en-US" altLang="zh-Hans" sz="1400" dirty="0">
                <a:solidFill>
                  <a:sysClr val="windowText" lastClr="000000"/>
                </a:solidFill>
              </a:rPr>
              <a:t>Specific</a:t>
            </a:r>
            <a:r>
              <a:rPr lang="zh-Hans" altLang="en-US" sz="1400" dirty="0">
                <a:solidFill>
                  <a:sysClr val="windowText" lastClr="000000"/>
                </a:solidFill>
              </a:rPr>
              <a:t> </a:t>
            </a:r>
            <a:r>
              <a:rPr lang="en-US" altLang="zh-Hans" sz="1400" dirty="0">
                <a:solidFill>
                  <a:sysClr val="windowText" lastClr="000000"/>
                </a:solidFill>
              </a:rPr>
              <a:t>Deploy</a:t>
            </a:r>
            <a:r>
              <a:rPr lang="zh-Hans" altLang="en-US" sz="1400" dirty="0">
                <a:solidFill>
                  <a:sysClr val="windowText" lastClr="000000"/>
                </a:solidFill>
              </a:rPr>
              <a:t> </a:t>
            </a:r>
            <a:r>
              <a:rPr lang="en-US" altLang="zh-Hans" sz="1400" dirty="0">
                <a:solidFill>
                  <a:sysClr val="windowText" lastClr="000000"/>
                </a:solidFill>
              </a:rPr>
              <a:t>Code/metadata</a:t>
            </a:r>
            <a:endParaRPr lang="en-US" sz="1400" dirty="0">
              <a:solidFill>
                <a:sysClr val="windowText" lastClr="000000"/>
              </a:solidFill>
            </a:endParaRPr>
          </a:p>
        </p:txBody>
      </p:sp>
      <p:sp>
        <p:nvSpPr>
          <p:cNvPr id="48" name="Rectangle 47">
            <a:hlinkClick r:id="rId3" action="ppaction://hlinksldjump"/>
            <a:extLst>
              <a:ext uri="{FF2B5EF4-FFF2-40B4-BE49-F238E27FC236}">
                <a16:creationId xmlns:a16="http://schemas.microsoft.com/office/drawing/2014/main" id="{82E3DB23-E15B-3A45-BF76-CB2CF6D657BC}"/>
              </a:ext>
            </a:extLst>
          </p:cNvPr>
          <p:cNvSpPr/>
          <p:nvPr/>
        </p:nvSpPr>
        <p:spPr>
          <a:xfrm>
            <a:off x="10959772" y="1424658"/>
            <a:ext cx="905185"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Trained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49" name="Rectangle 48">
            <a:hlinkClick r:id="rId3" action="ppaction://hlinksldjump"/>
            <a:extLst>
              <a:ext uri="{FF2B5EF4-FFF2-40B4-BE49-F238E27FC236}">
                <a16:creationId xmlns:a16="http://schemas.microsoft.com/office/drawing/2014/main" id="{7CEFE6DB-1A71-3B48-9D8F-55CF3F2D61C2}"/>
              </a:ext>
            </a:extLst>
          </p:cNvPr>
          <p:cNvSpPr/>
          <p:nvPr/>
        </p:nvSpPr>
        <p:spPr>
          <a:xfrm>
            <a:off x="8820173" y="1428208"/>
            <a:ext cx="1125361"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cxnSp>
        <p:nvCxnSpPr>
          <p:cNvPr id="52" name="Straight Arrow Connector 51">
            <a:hlinkClick r:id="rId3" action="ppaction://hlinksldjump"/>
            <a:extLst>
              <a:ext uri="{FF2B5EF4-FFF2-40B4-BE49-F238E27FC236}">
                <a16:creationId xmlns:a16="http://schemas.microsoft.com/office/drawing/2014/main" id="{0C7E7468-393D-EB43-A412-858C92B84B03}"/>
              </a:ext>
            </a:extLst>
          </p:cNvPr>
          <p:cNvCxnSpPr>
            <a:cxnSpLocks/>
            <a:stCxn id="48" idx="1"/>
            <a:endCxn id="49" idx="3"/>
          </p:cNvCxnSpPr>
          <p:nvPr/>
        </p:nvCxnSpPr>
        <p:spPr>
          <a:xfrm flipH="1">
            <a:off x="9945534" y="1722531"/>
            <a:ext cx="1014238"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53" name="Straight Arrow Connector 52">
            <a:hlinkClick r:id="rId3" action="ppaction://hlinksldjump"/>
            <a:extLst>
              <a:ext uri="{FF2B5EF4-FFF2-40B4-BE49-F238E27FC236}">
                <a16:creationId xmlns:a16="http://schemas.microsoft.com/office/drawing/2014/main" id="{26D96913-107C-1C49-99BA-67E5E34999E4}"/>
              </a:ext>
            </a:extLst>
          </p:cNvPr>
          <p:cNvCxnSpPr>
            <a:cxnSpLocks/>
            <a:stCxn id="49" idx="1"/>
          </p:cNvCxnSpPr>
          <p:nvPr/>
        </p:nvCxnSpPr>
        <p:spPr>
          <a:xfrm flipH="1" flipV="1">
            <a:off x="7698010" y="1722531"/>
            <a:ext cx="1122163"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1" name="Action Button: Back or Previous 40">
            <a:hlinkClick r:id="rId8" action="ppaction://hlinksldjump" highlightClick="1"/>
            <a:extLst>
              <a:ext uri="{FF2B5EF4-FFF2-40B4-BE49-F238E27FC236}">
                <a16:creationId xmlns:a16="http://schemas.microsoft.com/office/drawing/2014/main" id="{575F70D0-B6D2-F84E-AC7A-C0BC4FDF94BA}"/>
              </a:ext>
            </a:extLst>
          </p:cNvPr>
          <p:cNvSpPr/>
          <p:nvPr/>
        </p:nvSpPr>
        <p:spPr>
          <a:xfrm>
            <a:off x="11069345" y="638710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88023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2" name="TextBox 1">
            <a:extLst>
              <a:ext uri="{FF2B5EF4-FFF2-40B4-BE49-F238E27FC236}">
                <a16:creationId xmlns:a16="http://schemas.microsoft.com/office/drawing/2014/main" id="{B61D9C46-2754-FE44-A13E-5E64652E0D34}"/>
              </a:ext>
            </a:extLst>
          </p:cNvPr>
          <p:cNvSpPr txBox="1"/>
          <p:nvPr/>
        </p:nvSpPr>
        <p:spPr>
          <a:xfrm>
            <a:off x="1495168" y="7315200"/>
            <a:ext cx="184731" cy="369332"/>
          </a:xfrm>
          <a:prstGeom prst="rect">
            <a:avLst/>
          </a:prstGeom>
          <a:noFill/>
        </p:spPr>
        <p:txBody>
          <a:bodyPr wrap="none" rtlCol="0">
            <a:spAutoFit/>
          </a:bodyPr>
          <a:lstStyle/>
          <a:p>
            <a:endParaRPr lang="en-US" dirty="0"/>
          </a:p>
        </p:txBody>
      </p:sp>
      <p:sp>
        <p:nvSpPr>
          <p:cNvPr id="9" name="Title 10">
            <a:extLst>
              <a:ext uri="{FF2B5EF4-FFF2-40B4-BE49-F238E27FC236}">
                <a16:creationId xmlns:a16="http://schemas.microsoft.com/office/drawing/2014/main" id="{821D22FA-2B59-AC46-AF76-AAB0FC070A8A}"/>
              </a:ext>
            </a:extLst>
          </p:cNvPr>
          <p:cNvSpPr txBox="1">
            <a:spLocks/>
          </p:cNvSpPr>
          <p:nvPr/>
        </p:nvSpPr>
        <p:spPr>
          <a:xfrm>
            <a:off x="653704" y="466878"/>
            <a:ext cx="11108311" cy="546731"/>
          </a:xfrm>
          <a:prstGeom prst="rect">
            <a:avLst/>
          </a:prstGeom>
        </p:spPr>
        <p:txBody>
          <a:bodyPr vert="horz" wrap="none" lIns="91424" tIns="45711" rIns="91424" bIns="45711" rtlCol="0" anchor="t" anchorCtr="0">
            <a:no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altLang="zh-Hans" sz="3600" dirty="0"/>
              <a:t>OVERVIEW</a:t>
            </a:r>
            <a:endParaRPr lang="en-US" sz="3600" dirty="0"/>
          </a:p>
        </p:txBody>
      </p:sp>
      <p:sp>
        <p:nvSpPr>
          <p:cNvPr id="10" name="Text Placeholder 2">
            <a:extLst>
              <a:ext uri="{FF2B5EF4-FFF2-40B4-BE49-F238E27FC236}">
                <a16:creationId xmlns:a16="http://schemas.microsoft.com/office/drawing/2014/main" id="{638A4AF1-057E-C646-8B59-53E61EE644B4}"/>
              </a:ext>
            </a:extLst>
          </p:cNvPr>
          <p:cNvSpPr txBox="1">
            <a:spLocks/>
          </p:cNvSpPr>
          <p:nvPr/>
        </p:nvSpPr>
        <p:spPr>
          <a:xfrm>
            <a:off x="653704" y="1939928"/>
            <a:ext cx="11108311" cy="4270375"/>
          </a:xfrm>
          <a:prstGeom prst="rect">
            <a:avLst/>
          </a:prstGeom>
        </p:spPr>
        <p:txBody>
          <a:bodyPr>
            <a:normAutofit/>
          </a:bodyPr>
          <a:lstStyle>
            <a:lvl1pPr marL="0" indent="0" algn="l" defTabSz="457039" rtl="0" eaLnBrk="1" latinLnBrk="0" hangingPunct="1">
              <a:lnSpc>
                <a:spcPct val="95000"/>
              </a:lnSpc>
              <a:spcBef>
                <a:spcPts val="1800"/>
              </a:spcBef>
              <a:buFontTx/>
              <a:buNone/>
              <a:defRPr sz="2600" b="1" kern="1200" spc="0" baseline="0">
                <a:solidFill>
                  <a:schemeClr val="tx1"/>
                </a:solidFill>
                <a:latin typeface="+mj-lt"/>
                <a:ea typeface="+mn-ea"/>
                <a:cs typeface="Avenir Next Demi Bold"/>
              </a:defRPr>
            </a:lvl1pPr>
            <a:lvl2pPr marL="0" indent="0" algn="l" defTabSz="457039" rtl="0" eaLnBrk="1" latinLnBrk="0" hangingPunct="1">
              <a:lnSpc>
                <a:spcPct val="95000"/>
              </a:lnSpc>
              <a:spcBef>
                <a:spcPts val="400"/>
              </a:spcBef>
              <a:spcAft>
                <a:spcPts val="400"/>
              </a:spcAft>
              <a:buClrTx/>
              <a:buSzPct val="90000"/>
              <a:buFontTx/>
              <a:buNone/>
              <a:defRPr sz="2600" kern="1200" spc="0" baseline="0">
                <a:solidFill>
                  <a:schemeClr val="tx1"/>
                </a:solidFill>
                <a:latin typeface="+mn-lt"/>
                <a:ea typeface="+mn-ea"/>
                <a:cs typeface="+mn-cs"/>
              </a:defRPr>
            </a:lvl2pPr>
            <a:lvl3pPr marL="182880" indent="-182880" algn="l" defTabSz="457039" rtl="0" eaLnBrk="1" latinLnBrk="0" hangingPunct="1">
              <a:lnSpc>
                <a:spcPct val="95000"/>
              </a:lnSpc>
              <a:spcBef>
                <a:spcPts val="400"/>
              </a:spcBef>
              <a:spcAft>
                <a:spcPts val="400"/>
              </a:spcAft>
              <a:buClrTx/>
              <a:buSzPct val="90000"/>
              <a:buFont typeface="Arial"/>
              <a:buChar char="•"/>
              <a:defRPr sz="2200" i="0" kern="1200" spc="0" baseline="0">
                <a:solidFill>
                  <a:schemeClr val="tx1"/>
                </a:solidFill>
                <a:latin typeface="+mn-lt"/>
                <a:ea typeface="+mn-ea"/>
                <a:cs typeface="+mn-cs"/>
              </a:defRPr>
            </a:lvl3pPr>
            <a:lvl4pPr marL="365760" indent="-182872" algn="l" defTabSz="457039" rtl="0" eaLnBrk="1" latinLnBrk="0" hangingPunct="1">
              <a:lnSpc>
                <a:spcPct val="95000"/>
              </a:lnSpc>
              <a:spcBef>
                <a:spcPts val="400"/>
              </a:spcBef>
              <a:spcAft>
                <a:spcPts val="400"/>
              </a:spcAft>
              <a:buClrTx/>
              <a:buSzPct val="100000"/>
              <a:buFont typeface="Lucida Grande"/>
              <a:buChar char="–"/>
              <a:defRPr sz="2000" b="0" i="0" kern="1200" spc="0">
                <a:solidFill>
                  <a:schemeClr val="tx1"/>
                </a:solidFill>
                <a:latin typeface="+mn-lt"/>
                <a:ea typeface="+mn-ea"/>
                <a:cs typeface="+mn-cs"/>
              </a:defRPr>
            </a:lvl4pPr>
            <a:lvl5pPr marL="365760" indent="0" algn="l" defTabSz="457039" rtl="0" eaLnBrk="1" latinLnBrk="0" hangingPunct="1">
              <a:lnSpc>
                <a:spcPct val="95000"/>
              </a:lnSpc>
              <a:spcBef>
                <a:spcPts val="400"/>
              </a:spcBef>
              <a:spcAft>
                <a:spcPts val="400"/>
              </a:spcAft>
              <a:buClr>
                <a:schemeClr val="tx1"/>
              </a:buClr>
              <a:buSzPct val="90000"/>
              <a:buFontTx/>
              <a:buNone/>
              <a:defRPr sz="16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457200" indent="-457200">
              <a:spcBef>
                <a:spcPts val="1500"/>
              </a:spcBef>
              <a:buFont typeface="Arial" panose="020B0604020202020204" pitchFamily="34" charset="0"/>
              <a:buChar char="•"/>
            </a:pPr>
            <a:r>
              <a:rPr lang="en-US" sz="3600" dirty="0">
                <a:solidFill>
                  <a:srgbClr val="0070C0"/>
                </a:solidFill>
                <a:cs typeface="AvenirNext forINTUIT Bold" charset="0"/>
                <a:hlinkClick r:id="rId3" action="ppaction://hlinksldjump"/>
              </a:rPr>
              <a:t>What is a machine learning platform?</a:t>
            </a:r>
            <a:endParaRPr lang="en-US" sz="3600" dirty="0">
              <a:solidFill>
                <a:srgbClr val="0070C0"/>
              </a:solidFill>
              <a:cs typeface="AvenirNext forINTUIT Bold" charset="0"/>
            </a:endParaRPr>
          </a:p>
          <a:p>
            <a:pPr marL="457200" indent="-457200">
              <a:spcBef>
                <a:spcPts val="1500"/>
              </a:spcBef>
              <a:buFont typeface="Arial" panose="020B0604020202020204" pitchFamily="34" charset="0"/>
              <a:buChar char="•"/>
            </a:pPr>
            <a:r>
              <a:rPr lang="en-US" altLang="zh-Hans" sz="3600" dirty="0">
                <a:solidFill>
                  <a:srgbClr val="0070C0"/>
                </a:solidFill>
                <a:cs typeface="AvenirNext forINTUIT Bold" charset="0"/>
                <a:hlinkClick r:id="rId4" action="ppaction://hlinksldjump"/>
              </a:rPr>
              <a:t>What is the ML platform lifecycle?</a:t>
            </a:r>
            <a:endParaRPr lang="en-US" altLang="zh-Hans" sz="3600" dirty="0">
              <a:solidFill>
                <a:srgbClr val="0070C0"/>
              </a:solidFill>
              <a:cs typeface="AvenirNext forINTUIT Bold" charset="0"/>
            </a:endParaRPr>
          </a:p>
          <a:p>
            <a:pPr marL="457200" indent="-457200">
              <a:spcBef>
                <a:spcPts val="1500"/>
              </a:spcBef>
              <a:buFont typeface="Arial" panose="020B0604020202020204" pitchFamily="34" charset="0"/>
              <a:buChar char="•"/>
            </a:pPr>
            <a:r>
              <a:rPr lang="en-US" sz="3600" dirty="0">
                <a:solidFill>
                  <a:srgbClr val="0070C0"/>
                </a:solidFill>
                <a:cs typeface="AvenirNext forINTUIT Bold" charset="0"/>
                <a:hlinkClick r:id="rId5" action="ppaction://hlinksldjump"/>
              </a:rPr>
              <a:t>Why ML platform lifecycle management?</a:t>
            </a:r>
            <a:endParaRPr lang="en-US" sz="3600" dirty="0">
              <a:solidFill>
                <a:srgbClr val="0070C0"/>
              </a:solidFill>
              <a:cs typeface="AvenirNext forINTUIT Bold" charset="0"/>
            </a:endParaRPr>
          </a:p>
          <a:p>
            <a:pPr marL="457200" indent="-457200">
              <a:spcBef>
                <a:spcPts val="1500"/>
              </a:spcBef>
              <a:buFont typeface="Arial" panose="020B0604020202020204" pitchFamily="34" charset="0"/>
              <a:buChar char="•"/>
            </a:pPr>
            <a:r>
              <a:rPr lang="en-US" altLang="zh-Hans" sz="3600" dirty="0">
                <a:solidFill>
                  <a:srgbClr val="0070C0"/>
                </a:solidFill>
                <a:cs typeface="AvenirNext forINTUIT Bold" charset="0"/>
                <a:hlinkClick r:id="rId6" action="ppaction://hlinksldjump"/>
              </a:rPr>
              <a:t>Artifacts and their</a:t>
            </a:r>
            <a:r>
              <a:rPr lang="zh-Hans" altLang="en-US" sz="3600" dirty="0">
                <a:solidFill>
                  <a:srgbClr val="0070C0"/>
                </a:solidFill>
                <a:cs typeface="AvenirNext forINTUIT Bold" charset="0"/>
                <a:hlinkClick r:id="rId6" action="ppaction://hlinksldjump"/>
              </a:rPr>
              <a:t> </a:t>
            </a:r>
            <a:r>
              <a:rPr lang="en-US" altLang="zh-Hans" sz="3600" dirty="0">
                <a:solidFill>
                  <a:srgbClr val="0070C0"/>
                </a:solidFill>
                <a:cs typeface="AvenirNext forINTUIT Bold" charset="0"/>
                <a:hlinkClick r:id="rId6" action="ppaction://hlinksldjump"/>
              </a:rPr>
              <a:t>associations</a:t>
            </a:r>
            <a:endParaRPr lang="en-US" sz="3600" dirty="0">
              <a:solidFill>
                <a:srgbClr val="0070C0"/>
              </a:solidFill>
              <a:cs typeface="AvenirNext forINTUIT Bold" charset="0"/>
            </a:endParaRPr>
          </a:p>
          <a:p>
            <a:pPr marL="457200" indent="-457200">
              <a:spcBef>
                <a:spcPts val="1500"/>
              </a:spcBef>
              <a:buFont typeface="Arial" panose="020B0604020202020204" pitchFamily="34" charset="0"/>
              <a:buChar char="•"/>
            </a:pPr>
            <a:r>
              <a:rPr lang="en-US" sz="3600" dirty="0">
                <a:solidFill>
                  <a:srgbClr val="0070C0"/>
                </a:solidFill>
                <a:cs typeface="AvenirNext forINTUIT Bold" charset="0"/>
                <a:hlinkClick r:id="rId7" action="ppaction://hlinksldjump"/>
              </a:rPr>
              <a:t>Use cas</a:t>
            </a:r>
            <a:r>
              <a:rPr lang="en-US" altLang="zh-Hans" sz="3600" dirty="0">
                <a:solidFill>
                  <a:srgbClr val="0070C0"/>
                </a:solidFill>
                <a:cs typeface="AvenirNext forINTUIT Bold" charset="0"/>
                <a:hlinkClick r:id="rId7" action="ppaction://hlinksldjump"/>
              </a:rPr>
              <a:t>es</a:t>
            </a:r>
            <a:r>
              <a:rPr lang="zh-Hans" altLang="en-US" sz="3600" dirty="0">
                <a:solidFill>
                  <a:srgbClr val="0070C0"/>
                </a:solidFill>
                <a:cs typeface="AvenirNext forINTUIT Bold" charset="0"/>
                <a:hlinkClick r:id="rId7" action="ppaction://hlinksldjump"/>
              </a:rPr>
              <a:t> </a:t>
            </a:r>
            <a:r>
              <a:rPr lang="en-US" altLang="zh-Hans" sz="3600" dirty="0">
                <a:solidFill>
                  <a:srgbClr val="0070C0"/>
                </a:solidFill>
                <a:cs typeface="AvenirNext forINTUIT Bold" charset="0"/>
                <a:hlinkClick r:id="rId7" action="ppaction://hlinksldjump"/>
              </a:rPr>
              <a:t>at</a:t>
            </a:r>
            <a:r>
              <a:rPr lang="zh-Hans" altLang="en-US" sz="3600" dirty="0">
                <a:solidFill>
                  <a:srgbClr val="0070C0"/>
                </a:solidFill>
                <a:cs typeface="AvenirNext forINTUIT Bold" charset="0"/>
                <a:hlinkClick r:id="rId7" action="ppaction://hlinksldjump"/>
              </a:rPr>
              <a:t> </a:t>
            </a:r>
            <a:r>
              <a:rPr lang="en-US" altLang="zh-Hans" sz="3600" dirty="0">
                <a:solidFill>
                  <a:srgbClr val="0070C0"/>
                </a:solidFill>
                <a:cs typeface="AvenirNext forINTUIT Bold" charset="0"/>
                <a:hlinkClick r:id="rId7" action="ppaction://hlinksldjump"/>
              </a:rPr>
              <a:t>Intuit</a:t>
            </a:r>
            <a:endParaRPr lang="en-US" sz="3600" dirty="0">
              <a:solidFill>
                <a:srgbClr val="0070C0"/>
              </a:solidFill>
            </a:endParaRPr>
          </a:p>
        </p:txBody>
      </p:sp>
      <p:sp>
        <p:nvSpPr>
          <p:cNvPr id="12" name="Rectangle 11">
            <a:extLst>
              <a:ext uri="{FF2B5EF4-FFF2-40B4-BE49-F238E27FC236}">
                <a16:creationId xmlns:a16="http://schemas.microsoft.com/office/drawing/2014/main" id="{C4227C1B-783E-604F-B932-A6FE146E5B57}"/>
              </a:ext>
            </a:extLst>
          </p:cNvPr>
          <p:cNvSpPr/>
          <p:nvPr/>
        </p:nvSpPr>
        <p:spPr>
          <a:xfrm>
            <a:off x="6498975" y="373026"/>
            <a:ext cx="5569153" cy="369332"/>
          </a:xfrm>
          <a:prstGeom prst="rect">
            <a:avLst/>
          </a:prstGeom>
        </p:spPr>
        <p:txBody>
          <a:bodyPr wrap="none">
            <a:spAutoFit/>
          </a:bodyPr>
          <a:lstStyle/>
          <a:p>
            <a:r>
              <a:rPr lang="en-US" altLang="zh-CN" dirty="0">
                <a:solidFill>
                  <a:schemeClr val="bg1"/>
                </a:solidFill>
              </a:rPr>
              <a:t>Machine</a:t>
            </a:r>
            <a:r>
              <a:rPr lang="zh-CN" altLang="en-US" dirty="0">
                <a:solidFill>
                  <a:schemeClr val="bg1"/>
                </a:solidFill>
              </a:rPr>
              <a:t> </a:t>
            </a:r>
            <a:r>
              <a:rPr lang="en-US" altLang="zh-CN" dirty="0">
                <a:solidFill>
                  <a:schemeClr val="bg1"/>
                </a:solidFill>
              </a:rPr>
              <a:t>Learning</a:t>
            </a:r>
            <a:r>
              <a:rPr lang="zh-CN" altLang="en-US" dirty="0">
                <a:solidFill>
                  <a:schemeClr val="bg1"/>
                </a:solidFill>
              </a:rPr>
              <a:t> </a:t>
            </a:r>
            <a:r>
              <a:rPr lang="en-US" altLang="zh-CN" dirty="0">
                <a:solidFill>
                  <a:schemeClr val="bg1"/>
                </a:solidFill>
              </a:rPr>
              <a:t>Platform</a:t>
            </a:r>
            <a:r>
              <a:rPr lang="zh-CN" altLang="en-US" dirty="0">
                <a:solidFill>
                  <a:schemeClr val="bg1"/>
                </a:solidFill>
              </a:rPr>
              <a:t> </a:t>
            </a:r>
            <a:r>
              <a:rPr lang="en-US" altLang="zh-CN" dirty="0">
                <a:solidFill>
                  <a:schemeClr val="bg1"/>
                </a:solidFill>
              </a:rPr>
              <a:t>Life-Cycle</a:t>
            </a:r>
            <a:r>
              <a:rPr lang="zh-CN" altLang="en-US" dirty="0">
                <a:solidFill>
                  <a:schemeClr val="bg1"/>
                </a:solidFill>
              </a:rPr>
              <a:t> </a:t>
            </a:r>
            <a:r>
              <a:rPr lang="en-US" altLang="zh-CN" dirty="0">
                <a:solidFill>
                  <a:schemeClr val="bg1"/>
                </a:solidFill>
              </a:rPr>
              <a:t>Management</a:t>
            </a:r>
            <a:endParaRPr lang="en-US" dirty="0">
              <a:solidFill>
                <a:schemeClr val="bg1"/>
              </a:solidFill>
            </a:endParaRPr>
          </a:p>
        </p:txBody>
      </p:sp>
      <p:sp>
        <p:nvSpPr>
          <p:cNvPr id="3" name="Action Button: Forward or Next 2">
            <a:hlinkClick r:id="rId8" action="ppaction://hlinksldjump" highlightClick="1"/>
            <a:extLst>
              <a:ext uri="{FF2B5EF4-FFF2-40B4-BE49-F238E27FC236}">
                <a16:creationId xmlns:a16="http://schemas.microsoft.com/office/drawing/2014/main" id="{02F8E7EB-946E-1442-91D4-D2ADBC96150E}"/>
              </a:ext>
            </a:extLst>
          </p:cNvPr>
          <p:cNvSpPr/>
          <p:nvPr/>
        </p:nvSpPr>
        <p:spPr>
          <a:xfrm>
            <a:off x="10889673" y="5866410"/>
            <a:ext cx="486888" cy="439387"/>
          </a:xfrm>
          <a:prstGeom prst="actionButtonForwardNex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059369"/>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4CDFA32F-1C43-4546-BA6E-1A98F68DA13D}"/>
              </a:ext>
            </a:extLst>
          </p:cNvPr>
          <p:cNvSpPr/>
          <p:nvPr/>
        </p:nvSpPr>
        <p:spPr>
          <a:xfrm>
            <a:off x="8556092" y="1057476"/>
            <a:ext cx="3439524" cy="114038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ln w="6350">
                  <a:solidFill>
                    <a:schemeClr val="tx1"/>
                  </a:solidFill>
                </a:ln>
                <a:solidFill>
                  <a:schemeClr val="tx1">
                    <a:lumMod val="95000"/>
                    <a:lumOff val="5000"/>
                  </a:schemeClr>
                </a:solidFill>
              </a:rPr>
              <a:t>Training</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Environment</a:t>
            </a:r>
            <a:endParaRPr lang="en-US" altLang="zh-Hans" sz="1400" dirty="0">
              <a:solidFill>
                <a:sysClr val="windowText" lastClr="000000"/>
              </a:solidFill>
            </a:endParaRPr>
          </a:p>
          <a:p>
            <a:endParaRPr lang="en-US" altLang="zh-Hans" sz="1400" dirty="0">
              <a:solidFill>
                <a:sysClr val="windowText" lastClr="000000"/>
              </a:solidFill>
            </a:endParaRPr>
          </a:p>
          <a:p>
            <a:pPr algn="ct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Model</a:t>
            </a: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Save</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8" name="Rectangle 7">
            <a:hlinkClick r:id="rId3" action="ppaction://hlinksldjump"/>
            <a:extLst>
              <a:ext uri="{FF2B5EF4-FFF2-40B4-BE49-F238E27FC236}">
                <a16:creationId xmlns:a16="http://schemas.microsoft.com/office/drawing/2014/main" id="{7E299915-96CA-7C41-A321-9A3630E8DB4A}"/>
              </a:ext>
            </a:extLst>
          </p:cNvPr>
          <p:cNvSpPr/>
          <p:nvPr/>
        </p:nvSpPr>
        <p:spPr>
          <a:xfrm>
            <a:off x="6114767" y="1122703"/>
            <a:ext cx="1912730" cy="107515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Model</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p:txBody>
      </p:sp>
      <p:sp>
        <p:nvSpPr>
          <p:cNvPr id="9" name="Rectangle 8">
            <a:hlinkClick r:id="rId3" action="ppaction://hlinksldjump"/>
            <a:extLst>
              <a:ext uri="{FF2B5EF4-FFF2-40B4-BE49-F238E27FC236}">
                <a16:creationId xmlns:a16="http://schemas.microsoft.com/office/drawing/2014/main" id="{7378F41A-D5F6-9048-B8D7-55811EAE62BA}"/>
              </a:ext>
            </a:extLst>
          </p:cNvPr>
          <p:cNvSpPr/>
          <p:nvPr/>
        </p:nvSpPr>
        <p:spPr>
          <a:xfrm>
            <a:off x="6442325" y="1483418"/>
            <a:ext cx="1255685" cy="49765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10" name="Rectangle 9">
            <a:hlinkClick r:id="rId4" action="ppaction://hlinksldjump"/>
            <a:extLst>
              <a:ext uri="{FF2B5EF4-FFF2-40B4-BE49-F238E27FC236}">
                <a16:creationId xmlns:a16="http://schemas.microsoft.com/office/drawing/2014/main" id="{1521A059-CAD5-8748-B182-58C591205C98}"/>
              </a:ext>
            </a:extLst>
          </p:cNvPr>
          <p:cNvSpPr/>
          <p:nvPr/>
        </p:nvSpPr>
        <p:spPr>
          <a:xfrm>
            <a:off x="1739782" y="440499"/>
            <a:ext cx="3961128" cy="37992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accent2">
                    <a:lumMod val="75000"/>
                  </a:schemeClr>
                </a:solidFill>
              </a:rPr>
              <a:t>Auto-Deployment</a:t>
            </a:r>
            <a:r>
              <a:rPr lang="zh-Hans" altLang="en-US" sz="1600" dirty="0">
                <a:ln w="12700">
                  <a:solidFill>
                    <a:schemeClr val="tx1"/>
                  </a:solidFill>
                </a:ln>
                <a:solidFill>
                  <a:schemeClr val="accent2">
                    <a:lumMod val="75000"/>
                  </a:schemeClr>
                </a:solidFill>
              </a:rPr>
              <a:t>  </a:t>
            </a:r>
            <a:r>
              <a:rPr lang="en-US" altLang="zh-Hans" sz="1600" dirty="0">
                <a:ln w="12700">
                  <a:solidFill>
                    <a:schemeClr val="tx1"/>
                  </a:solidFill>
                </a:ln>
                <a:solidFill>
                  <a:schemeClr val="accent2">
                    <a:lumMod val="75000"/>
                  </a:schemeClr>
                </a:solidFill>
              </a:rPr>
              <a:t>Tool</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r>
              <a:rPr lang="zh-Hans" altLang="en-US" sz="1400" dirty="0">
                <a:ln w="19050">
                  <a:solidFill>
                    <a:schemeClr val="bg1">
                      <a:lumMod val="65000"/>
                    </a:schemeClr>
                  </a:solidFill>
                </a:ln>
                <a:solidFill>
                  <a:schemeClr val="tx1">
                    <a:lumMod val="95000"/>
                    <a:lumOff val="5000"/>
                  </a:schemeClr>
                </a:solidFill>
              </a:rPr>
              <a:t>                 </a:t>
            </a:r>
            <a:endParaRPr lang="en-US" altLang="zh-Hans" sz="1400" dirty="0">
              <a:ln w="12700">
                <a:solidFill>
                  <a:schemeClr val="tx1"/>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p>
          <a:p>
            <a:r>
              <a:rPr lang="en-US" altLang="zh-Hans" sz="1400" dirty="0">
                <a:ln w="19050">
                  <a:solidFill>
                    <a:schemeClr val="tx1"/>
                  </a:solidFill>
                </a:ln>
                <a:solidFill>
                  <a:schemeClr val="tx1">
                    <a:lumMod val="95000"/>
                    <a:lumOff val="5000"/>
                  </a:schemeClr>
                </a:solidFill>
              </a:rPr>
              <a:t>		</a:t>
            </a: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6350">
                  <a:solidFill>
                    <a:schemeClr val="tx1"/>
                  </a:solidFill>
                </a:ln>
                <a:solidFill>
                  <a:schemeClr val="tx1">
                    <a:lumMod val="95000"/>
                    <a:lumOff val="5000"/>
                  </a:schemeClr>
                </a:solidFill>
              </a:rPr>
              <a:t>		</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Merge</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p:txBody>
      </p:sp>
      <p:sp>
        <p:nvSpPr>
          <p:cNvPr id="13" name="Rectangle 12">
            <a:hlinkClick r:id="rId5" action="ppaction://hlinksldjump"/>
            <a:extLst>
              <a:ext uri="{FF2B5EF4-FFF2-40B4-BE49-F238E27FC236}">
                <a16:creationId xmlns:a16="http://schemas.microsoft.com/office/drawing/2014/main" id="{50403C37-20A8-1346-9759-41669C3A8DBB}"/>
              </a:ext>
            </a:extLst>
          </p:cNvPr>
          <p:cNvSpPr/>
          <p:nvPr/>
        </p:nvSpPr>
        <p:spPr>
          <a:xfrm>
            <a:off x="1939774" y="3371053"/>
            <a:ext cx="1422998" cy="75608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Environment</a:t>
            </a:r>
            <a:r>
              <a:rPr lang="zh-Hans" altLang="en-US" sz="1600" dirty="0">
                <a:solidFill>
                  <a:sysClr val="windowText" lastClr="000000"/>
                </a:solidFill>
              </a:rPr>
              <a:t> </a:t>
            </a:r>
            <a:r>
              <a:rPr lang="en-US" altLang="zh-Hans" sz="1600" dirty="0">
                <a:solidFill>
                  <a:sysClr val="windowText" lastClr="000000"/>
                </a:solidFill>
              </a:rPr>
              <a:t>Metadata</a:t>
            </a:r>
            <a:endParaRPr lang="en-US" sz="1600" dirty="0">
              <a:solidFill>
                <a:sysClr val="windowText" lastClr="000000"/>
              </a:solidFill>
            </a:endParaRPr>
          </a:p>
        </p:txBody>
      </p:sp>
      <p:sp>
        <p:nvSpPr>
          <p:cNvPr id="14" name="Rectangle 13">
            <a:hlinkClick r:id="rId4" action="ppaction://hlinksldjump"/>
            <a:extLst>
              <a:ext uri="{FF2B5EF4-FFF2-40B4-BE49-F238E27FC236}">
                <a16:creationId xmlns:a16="http://schemas.microsoft.com/office/drawing/2014/main" id="{92C0BB1A-B11E-3F41-96EE-CD7FA55E65FC}"/>
              </a:ext>
            </a:extLst>
          </p:cNvPr>
          <p:cNvSpPr/>
          <p:nvPr/>
        </p:nvSpPr>
        <p:spPr>
          <a:xfrm>
            <a:off x="4571802" y="1131117"/>
            <a:ext cx="995063" cy="260322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dirty="0">
                <a:solidFill>
                  <a:sysClr val="windowText" lastClr="000000"/>
                </a:solidFill>
              </a:rPr>
              <a:t> </a:t>
            </a:r>
            <a:r>
              <a:rPr lang="en-US" altLang="zh-Hans" sz="1600" dirty="0">
                <a:solidFill>
                  <a:sysClr val="windowText" lastClr="000000"/>
                </a:solidFill>
              </a:rPr>
              <a:t>Code</a:t>
            </a:r>
            <a:endParaRPr lang="en-US" sz="1600" dirty="0">
              <a:solidFill>
                <a:sysClr val="windowText" lastClr="000000"/>
              </a:solidFill>
            </a:endParaRPr>
          </a:p>
        </p:txBody>
      </p:sp>
      <p:sp>
        <p:nvSpPr>
          <p:cNvPr id="15" name="Rectangle 14">
            <a:extLst>
              <a:ext uri="{FF2B5EF4-FFF2-40B4-BE49-F238E27FC236}">
                <a16:creationId xmlns:a16="http://schemas.microsoft.com/office/drawing/2014/main" id="{ABF0E20F-E2DB-324A-99A6-27E2462F3FEC}"/>
              </a:ext>
            </a:extLst>
          </p:cNvPr>
          <p:cNvSpPr/>
          <p:nvPr/>
        </p:nvSpPr>
        <p:spPr>
          <a:xfrm>
            <a:off x="165420" y="2086288"/>
            <a:ext cx="1331013" cy="70007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Code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p:txBody>
      </p:sp>
      <p:sp>
        <p:nvSpPr>
          <p:cNvPr id="16" name="Rectangle 15">
            <a:hlinkClick r:id="rId6" action="ppaction://hlinksldjump"/>
            <a:extLst>
              <a:ext uri="{FF2B5EF4-FFF2-40B4-BE49-F238E27FC236}">
                <a16:creationId xmlns:a16="http://schemas.microsoft.com/office/drawing/2014/main" id="{A7A6A111-41DB-0A49-A275-39A66AE3DCE4}"/>
              </a:ext>
            </a:extLst>
          </p:cNvPr>
          <p:cNvSpPr/>
          <p:nvPr/>
        </p:nvSpPr>
        <p:spPr>
          <a:xfrm>
            <a:off x="8890752" y="2634314"/>
            <a:ext cx="2974205" cy="368255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Online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Scoring</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Worker</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Node</a:t>
            </a:r>
            <a:endParaRPr lang="en-US" altLang="zh-Hans" sz="1400" dirty="0">
              <a:solidFill>
                <a:sysClr val="windowText" lastClr="000000"/>
              </a:solidFill>
            </a:endParaRPr>
          </a:p>
          <a:p>
            <a:r>
              <a:rPr lang="en-US" altLang="zh-Hans" sz="1400" dirty="0">
                <a:solidFill>
                  <a:sysClr val="windowText" lastClr="000000"/>
                </a:solidFill>
              </a:rPr>
              <a:t>	</a:t>
            </a:r>
          </a:p>
          <a:p>
            <a:endParaRPr lang="en-US" altLang="zh-Hans" sz="1400" dirty="0">
              <a:solidFill>
                <a:sysClr val="windowText" lastClr="000000"/>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r>
              <a:rPr lang="en-US" altLang="zh-Hans" sz="1400" dirty="0">
                <a:solidFill>
                  <a:sysClr val="windowText" lastClr="000000"/>
                </a:solidFill>
              </a:rPr>
              <a:t>	</a:t>
            </a:r>
            <a:r>
              <a:rPr lang="en-US" altLang="zh-Hans" sz="1400" dirty="0">
                <a:ln w="19050">
                  <a:solidFill>
                    <a:schemeClr val="tx1"/>
                  </a:solidFill>
                </a:ln>
                <a:solidFill>
                  <a:schemeClr val="tx1">
                    <a:lumMod val="95000"/>
                    <a:lumOff val="5000"/>
                  </a:schemeClr>
                </a:solidFill>
              </a:rPr>
              <a:t> </a:t>
            </a:r>
          </a:p>
          <a:p>
            <a:r>
              <a:rPr lang="en-US" altLang="zh-Hans" sz="1400" dirty="0">
                <a:ln w="12700">
                  <a:solidFill>
                    <a:schemeClr val="tx1"/>
                  </a:solidFill>
                </a:ln>
                <a:solidFill>
                  <a:schemeClr val="tx1">
                    <a:lumMod val="95000"/>
                    <a:lumOff val="5000"/>
                  </a:schemeClr>
                </a:solidFill>
              </a:rPr>
              <a:t>	</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0" name="Rectangle 19">
            <a:hlinkClick r:id="rId3" action="ppaction://hlinksldjump"/>
            <a:extLst>
              <a:ext uri="{FF2B5EF4-FFF2-40B4-BE49-F238E27FC236}">
                <a16:creationId xmlns:a16="http://schemas.microsoft.com/office/drawing/2014/main" id="{E88CE6EE-C551-4F47-B1DC-9BEB21876EE6}"/>
              </a:ext>
            </a:extLst>
          </p:cNvPr>
          <p:cNvSpPr/>
          <p:nvPr/>
        </p:nvSpPr>
        <p:spPr>
          <a:xfrm>
            <a:off x="1265071" y="4702287"/>
            <a:ext cx="2097701" cy="1593079"/>
          </a:xfrm>
          <a:prstGeom prst="rect">
            <a:avLst/>
          </a:prstGeom>
          <a:no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600" dirty="0">
                <a:ln w="12700">
                  <a:solidFill>
                    <a:srgbClr val="000000"/>
                  </a:solidFill>
                </a:ln>
                <a:solidFill>
                  <a:srgbClr val="000000">
                    <a:lumMod val="95000"/>
                    <a:lumOff val="5000"/>
                  </a:srgbClr>
                </a:solidFill>
              </a:rPr>
              <a:t>Docker</a:t>
            </a:r>
            <a:r>
              <a:rPr lang="zh-Hans" altLang="en-US" sz="1600" dirty="0">
                <a:ln w="12700">
                  <a:solidFill>
                    <a:srgbClr val="000000"/>
                  </a:solidFill>
                </a:ln>
                <a:solidFill>
                  <a:srgbClr val="000000">
                    <a:lumMod val="95000"/>
                    <a:lumOff val="5000"/>
                  </a:srgbClr>
                </a:solidFill>
              </a:rPr>
              <a:t> </a:t>
            </a:r>
            <a:r>
              <a:rPr lang="en-US" altLang="zh-Hans" sz="1600" dirty="0">
                <a:ln w="12700">
                  <a:solidFill>
                    <a:srgbClr val="000000"/>
                  </a:solidFill>
                </a:ln>
                <a:solidFill>
                  <a:srgbClr val="000000">
                    <a:lumMod val="95000"/>
                    <a:lumOff val="5000"/>
                  </a:srgbClr>
                </a:solidFill>
              </a:rPr>
              <a:t>Registry</a:t>
            </a:r>
            <a:endParaRPr lang="en-US" altLang="zh-Hans" sz="1400" dirty="0">
              <a:solidFill>
                <a:sysClr val="windowText" lastClr="000000"/>
              </a:solidFill>
            </a:endParaRPr>
          </a:p>
          <a:p>
            <a:pPr algn="ctr"/>
            <a:r>
              <a:rPr lang="zh-Hans" altLang="en-US" sz="1400" dirty="0">
                <a:solidFill>
                  <a:sysClr val="windowText" lastClr="000000"/>
                </a:solidFill>
              </a:rPr>
              <a:t> </a:t>
            </a:r>
            <a:endParaRPr lang="en-US" altLang="zh-Hans" sz="1400" dirty="0">
              <a:ln w="12700">
                <a:solidFill>
                  <a:schemeClr val="tx1"/>
                </a:solidFill>
              </a:ln>
              <a:solidFill>
                <a:sysClr val="windowText" lastClr="000000"/>
              </a:solidFill>
            </a:endParaRPr>
          </a:p>
          <a:p>
            <a:r>
              <a:rPr lang="en-US" altLang="zh-Hans" sz="1400" dirty="0">
                <a:ln w="12700">
                  <a:solidFill>
                    <a:schemeClr val="tx1"/>
                  </a:solidFill>
                </a:ln>
                <a:solidFill>
                  <a:schemeClr val="tx1">
                    <a:lumMod val="95000"/>
                    <a:lumOff val="5000"/>
                  </a:schemeClr>
                </a:solidFill>
              </a:rPr>
              <a:t>	</a:t>
            </a: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1" name="Rectangle 20">
            <a:hlinkClick r:id="rId3" action="ppaction://hlinksldjump"/>
            <a:extLst>
              <a:ext uri="{FF2B5EF4-FFF2-40B4-BE49-F238E27FC236}">
                <a16:creationId xmlns:a16="http://schemas.microsoft.com/office/drawing/2014/main" id="{81B73402-ED60-1143-A577-19EA945007D9}"/>
              </a:ext>
            </a:extLst>
          </p:cNvPr>
          <p:cNvSpPr/>
          <p:nvPr/>
        </p:nvSpPr>
        <p:spPr>
          <a:xfrm>
            <a:off x="4026430" y="4474345"/>
            <a:ext cx="999422" cy="59574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File</a:t>
            </a:r>
            <a:endParaRPr lang="en-US" sz="1600" dirty="0">
              <a:solidFill>
                <a:sysClr val="windowText" lastClr="000000"/>
              </a:solidFill>
            </a:endParaRPr>
          </a:p>
        </p:txBody>
      </p:sp>
      <p:sp>
        <p:nvSpPr>
          <p:cNvPr id="22" name="Rectangle 21">
            <a:hlinkClick r:id="rId3" action="ppaction://hlinksldjump"/>
            <a:extLst>
              <a:ext uri="{FF2B5EF4-FFF2-40B4-BE49-F238E27FC236}">
                <a16:creationId xmlns:a16="http://schemas.microsoft.com/office/drawing/2014/main" id="{45539E7B-C4C6-4D45-AD18-937A66245390}"/>
              </a:ext>
            </a:extLst>
          </p:cNvPr>
          <p:cNvSpPr/>
          <p:nvPr/>
        </p:nvSpPr>
        <p:spPr>
          <a:xfrm>
            <a:off x="1481470" y="5232367"/>
            <a:ext cx="1279486" cy="63054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Base</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25" name="Straight Arrow Connector 24">
            <a:extLst>
              <a:ext uri="{FF2B5EF4-FFF2-40B4-BE49-F238E27FC236}">
                <a16:creationId xmlns:a16="http://schemas.microsoft.com/office/drawing/2014/main" id="{467C32E8-4DB4-E848-875C-98387C7067C4}"/>
              </a:ext>
            </a:extLst>
          </p:cNvPr>
          <p:cNvCxnSpPr>
            <a:cxnSpLocks/>
            <a:stCxn id="15" idx="3"/>
          </p:cNvCxnSpPr>
          <p:nvPr/>
        </p:nvCxnSpPr>
        <p:spPr>
          <a:xfrm>
            <a:off x="1496433" y="2436325"/>
            <a:ext cx="506323"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6" name="Straight Arrow Connector 25">
            <a:extLst>
              <a:ext uri="{FF2B5EF4-FFF2-40B4-BE49-F238E27FC236}">
                <a16:creationId xmlns:a16="http://schemas.microsoft.com/office/drawing/2014/main" id="{5E3A72ED-69D2-444C-A4DB-7F5D07B511E2}"/>
              </a:ext>
            </a:extLst>
          </p:cNvPr>
          <p:cNvCxnSpPr>
            <a:cxnSpLocks/>
          </p:cNvCxnSpPr>
          <p:nvPr/>
        </p:nvCxnSpPr>
        <p:spPr>
          <a:xfrm>
            <a:off x="3871122" y="2500833"/>
            <a:ext cx="7368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9" name="Straight Connector 28">
            <a:extLst>
              <a:ext uri="{FF2B5EF4-FFF2-40B4-BE49-F238E27FC236}">
                <a16:creationId xmlns:a16="http://schemas.microsoft.com/office/drawing/2014/main" id="{110E6A5F-46F1-A742-82A9-BCDE6DC9F0C2}"/>
              </a:ext>
            </a:extLst>
          </p:cNvPr>
          <p:cNvCxnSpPr>
            <a:cxnSpLocks/>
          </p:cNvCxnSpPr>
          <p:nvPr/>
        </p:nvCxnSpPr>
        <p:spPr>
          <a:xfrm>
            <a:off x="3362772" y="3749097"/>
            <a:ext cx="294268"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15453AC-3E95-674F-AF0F-EB9A02110744}"/>
              </a:ext>
            </a:extLst>
          </p:cNvPr>
          <p:cNvCxnSpPr>
            <a:cxnSpLocks/>
            <a:endCxn id="21" idx="1"/>
          </p:cNvCxnSpPr>
          <p:nvPr/>
        </p:nvCxnSpPr>
        <p:spPr>
          <a:xfrm flipV="1">
            <a:off x="3657040" y="4772218"/>
            <a:ext cx="369390" cy="4750"/>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14AC6C29-1DF5-CF4C-B9A1-02DC03FA1C7F}"/>
              </a:ext>
            </a:extLst>
          </p:cNvPr>
          <p:cNvCxnSpPr>
            <a:cxnSpLocks/>
          </p:cNvCxnSpPr>
          <p:nvPr/>
        </p:nvCxnSpPr>
        <p:spPr>
          <a:xfrm flipH="1">
            <a:off x="5566865" y="1729162"/>
            <a:ext cx="852435"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2" name="Straight Arrow Connector 31">
            <a:extLst>
              <a:ext uri="{FF2B5EF4-FFF2-40B4-BE49-F238E27FC236}">
                <a16:creationId xmlns:a16="http://schemas.microsoft.com/office/drawing/2014/main" id="{9482B183-9FA8-544A-9360-2A1DF012F25F}"/>
              </a:ext>
            </a:extLst>
          </p:cNvPr>
          <p:cNvCxnSpPr>
            <a:cxnSpLocks/>
          </p:cNvCxnSpPr>
          <p:nvPr/>
        </p:nvCxnSpPr>
        <p:spPr>
          <a:xfrm>
            <a:off x="5566865" y="3463518"/>
            <a:ext cx="37640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3" name="Rectangle 32">
            <a:extLst>
              <a:ext uri="{FF2B5EF4-FFF2-40B4-BE49-F238E27FC236}">
                <a16:creationId xmlns:a16="http://schemas.microsoft.com/office/drawing/2014/main" id="{B27B7450-AC09-D642-ACD1-AC5D6DB01B3E}"/>
              </a:ext>
            </a:extLst>
          </p:cNvPr>
          <p:cNvSpPr/>
          <p:nvPr/>
        </p:nvSpPr>
        <p:spPr>
          <a:xfrm>
            <a:off x="6643326" y="3143177"/>
            <a:ext cx="842626" cy="307777"/>
          </a:xfrm>
          <a:prstGeom prst="rect">
            <a:avLst/>
          </a:prstGeom>
        </p:spPr>
        <p:txBody>
          <a:bodyPr wrap="square">
            <a:spAutoFit/>
          </a:bodyPr>
          <a:lstStyle/>
          <a:p>
            <a:r>
              <a:rPr lang="zh-Hans" altLang="en-US" sz="1400" dirty="0">
                <a:ln w="6350">
                  <a:solidFill>
                    <a:srgbClr val="000000"/>
                  </a:solidFill>
                </a:ln>
                <a:solidFill>
                  <a:srgbClr val="000000">
                    <a:lumMod val="95000"/>
                    <a:lumOff val="5000"/>
                  </a:srgbClr>
                </a:solidFill>
              </a:rPr>
              <a:t> </a:t>
            </a:r>
            <a:r>
              <a:rPr lang="en-US" altLang="zh-Hans" sz="1400" dirty="0">
                <a:ln w="6350">
                  <a:solidFill>
                    <a:srgbClr val="000000"/>
                  </a:solidFill>
                </a:ln>
                <a:solidFill>
                  <a:srgbClr val="000000">
                    <a:lumMod val="95000"/>
                    <a:lumOff val="5000"/>
                  </a:srgbClr>
                </a:solidFill>
              </a:rPr>
              <a:t>Deploy</a:t>
            </a:r>
            <a:endParaRPr lang="en-US" dirty="0"/>
          </a:p>
        </p:txBody>
      </p:sp>
      <p:sp>
        <p:nvSpPr>
          <p:cNvPr id="38" name="Rectangle 37">
            <a:hlinkClick r:id="rId3" action="ppaction://hlinksldjump"/>
            <a:extLst>
              <a:ext uri="{FF2B5EF4-FFF2-40B4-BE49-F238E27FC236}">
                <a16:creationId xmlns:a16="http://schemas.microsoft.com/office/drawing/2014/main" id="{B0BE1C77-9C6D-2041-91E7-2570DBB6BE15}"/>
              </a:ext>
            </a:extLst>
          </p:cNvPr>
          <p:cNvSpPr/>
          <p:nvPr/>
        </p:nvSpPr>
        <p:spPr>
          <a:xfrm>
            <a:off x="6184511" y="4112339"/>
            <a:ext cx="1596798" cy="130915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Model</a:t>
            </a:r>
            <a:r>
              <a:rPr lang="zh-Hans" altLang="en-US" sz="1600" dirty="0">
                <a:solidFill>
                  <a:sysClr val="windowText" lastClr="000000"/>
                </a:solidFill>
              </a:rPr>
              <a:t> </a:t>
            </a:r>
            <a:r>
              <a:rPr lang="en-US" altLang="zh-Hans" sz="1600" dirty="0">
                <a:solidFill>
                  <a:sysClr val="windowText" lastClr="000000"/>
                </a:solidFill>
              </a:rPr>
              <a:t>Specific</a:t>
            </a:r>
            <a:r>
              <a:rPr lang="zh-Hans" altLang="en-US" sz="1600" dirty="0">
                <a:solidFill>
                  <a:sysClr val="windowText" lastClr="000000"/>
                </a:solidFill>
              </a:rPr>
              <a:t> </a:t>
            </a: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44" name="Straight Arrow Connector 43">
            <a:extLst>
              <a:ext uri="{FF2B5EF4-FFF2-40B4-BE49-F238E27FC236}">
                <a16:creationId xmlns:a16="http://schemas.microsoft.com/office/drawing/2014/main" id="{655019F4-44E6-7541-8A93-EC6E305A3853}"/>
              </a:ext>
            </a:extLst>
          </p:cNvPr>
          <p:cNvCxnSpPr>
            <a:cxnSpLocks/>
            <a:stCxn id="21" idx="3"/>
            <a:endCxn id="38" idx="1"/>
          </p:cNvCxnSpPr>
          <p:nvPr/>
        </p:nvCxnSpPr>
        <p:spPr>
          <a:xfrm flipV="1">
            <a:off x="5025852" y="4766917"/>
            <a:ext cx="1158659" cy="5301"/>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E5060824-6590-2241-BDF6-DF3204995EAD}"/>
              </a:ext>
            </a:extLst>
          </p:cNvPr>
          <p:cNvCxnSpPr>
            <a:cxnSpLocks/>
            <a:stCxn id="38" idx="3"/>
          </p:cNvCxnSpPr>
          <p:nvPr/>
        </p:nvCxnSpPr>
        <p:spPr>
          <a:xfrm flipV="1">
            <a:off x="7781309" y="4766916"/>
            <a:ext cx="1549566" cy="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50" name="Rounded Rectangle 49">
            <a:hlinkClick r:id="rId4" action="ppaction://hlinksldjump"/>
            <a:extLst>
              <a:ext uri="{FF2B5EF4-FFF2-40B4-BE49-F238E27FC236}">
                <a16:creationId xmlns:a16="http://schemas.microsoft.com/office/drawing/2014/main" id="{DEDCDC8B-0AE3-3A4B-8757-473559BF648C}"/>
              </a:ext>
            </a:extLst>
          </p:cNvPr>
          <p:cNvSpPr/>
          <p:nvPr/>
        </p:nvSpPr>
        <p:spPr>
          <a:xfrm>
            <a:off x="2002756" y="954617"/>
            <a:ext cx="1868366" cy="218771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1" name="Rounded Rectangle 50">
            <a:hlinkClick r:id="rId6" action="ppaction://hlinksldjump"/>
            <a:extLst>
              <a:ext uri="{FF2B5EF4-FFF2-40B4-BE49-F238E27FC236}">
                <a16:creationId xmlns:a16="http://schemas.microsoft.com/office/drawing/2014/main" id="{62E25496-0709-FF42-B614-56129F45FA0D}"/>
              </a:ext>
            </a:extLst>
          </p:cNvPr>
          <p:cNvSpPr/>
          <p:nvPr/>
        </p:nvSpPr>
        <p:spPr>
          <a:xfrm>
            <a:off x="9331822" y="3038528"/>
            <a:ext cx="2106301" cy="27632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Container</a:t>
            </a: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solidFill>
                <a:sysClr val="windowText" lastClr="000000"/>
              </a:solidFill>
            </a:endParaRPr>
          </a:p>
        </p:txBody>
      </p:sp>
      <p:sp>
        <p:nvSpPr>
          <p:cNvPr id="19" name="TextBox 18">
            <a:extLst>
              <a:ext uri="{FF2B5EF4-FFF2-40B4-BE49-F238E27FC236}">
                <a16:creationId xmlns:a16="http://schemas.microsoft.com/office/drawing/2014/main" id="{88D22907-1720-7C42-88DD-E89650503F5A}"/>
              </a:ext>
            </a:extLst>
          </p:cNvPr>
          <p:cNvSpPr txBox="1"/>
          <p:nvPr/>
        </p:nvSpPr>
        <p:spPr>
          <a:xfrm>
            <a:off x="1265071" y="52320"/>
            <a:ext cx="6380273" cy="369332"/>
          </a:xfrm>
          <a:prstGeom prst="rect">
            <a:avLst/>
          </a:prstGeom>
          <a:noFill/>
        </p:spPr>
        <p:txBody>
          <a:bodyPr wrap="none" rtlCol="0">
            <a:spAutoFit/>
          </a:bodyPr>
          <a:lstStyle/>
          <a:p>
            <a:r>
              <a:rPr lang="en-US" altLang="zh-Hans" b="1" dirty="0"/>
              <a:t>Example:</a:t>
            </a:r>
            <a:r>
              <a:rPr lang="zh-Hans" altLang="en-US" b="1" dirty="0"/>
              <a:t> </a:t>
            </a:r>
            <a:r>
              <a:rPr lang="en-US" b="1" dirty="0"/>
              <a:t>Online Scoring Service Deployment </a:t>
            </a:r>
            <a:r>
              <a:rPr lang="en-US" altLang="zh-Hans" b="1" dirty="0"/>
              <a:t>D</a:t>
            </a:r>
            <a:r>
              <a:rPr lang="en-US" b="1" dirty="0"/>
              <a:t>iagram </a:t>
            </a:r>
          </a:p>
        </p:txBody>
      </p:sp>
      <p:cxnSp>
        <p:nvCxnSpPr>
          <p:cNvPr id="93" name="Straight Connector 92">
            <a:extLst>
              <a:ext uri="{FF2B5EF4-FFF2-40B4-BE49-F238E27FC236}">
                <a16:creationId xmlns:a16="http://schemas.microsoft.com/office/drawing/2014/main" id="{0B22B5D1-D394-A549-8879-F13D4109EF9A}"/>
              </a:ext>
            </a:extLst>
          </p:cNvPr>
          <p:cNvCxnSpPr>
            <a:cxnSpLocks/>
          </p:cNvCxnSpPr>
          <p:nvPr/>
        </p:nvCxnSpPr>
        <p:spPr>
          <a:xfrm>
            <a:off x="2760956" y="5562420"/>
            <a:ext cx="896084" cy="0"/>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cxnSp>
        <p:nvCxnSpPr>
          <p:cNvPr id="95" name="Straight Connector 94">
            <a:extLst>
              <a:ext uri="{FF2B5EF4-FFF2-40B4-BE49-F238E27FC236}">
                <a16:creationId xmlns:a16="http://schemas.microsoft.com/office/drawing/2014/main" id="{5B5C3919-DA0E-654A-BEF8-A8CB7D5D4CE2}"/>
              </a:ext>
            </a:extLst>
          </p:cNvPr>
          <p:cNvCxnSpPr>
            <a:cxnSpLocks/>
          </p:cNvCxnSpPr>
          <p:nvPr/>
        </p:nvCxnSpPr>
        <p:spPr>
          <a:xfrm>
            <a:off x="3657040" y="3749097"/>
            <a:ext cx="0" cy="1813323"/>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sp>
        <p:nvSpPr>
          <p:cNvPr id="115" name="TextBox 114">
            <a:extLst>
              <a:ext uri="{FF2B5EF4-FFF2-40B4-BE49-F238E27FC236}">
                <a16:creationId xmlns:a16="http://schemas.microsoft.com/office/drawing/2014/main" id="{60D2D95D-71A3-6643-9A4E-6FA9C878B4E0}"/>
              </a:ext>
            </a:extLst>
          </p:cNvPr>
          <p:cNvSpPr txBox="1"/>
          <p:nvPr/>
        </p:nvSpPr>
        <p:spPr>
          <a:xfrm>
            <a:off x="7740169" y="4508490"/>
            <a:ext cx="1244251" cy="307777"/>
          </a:xfrm>
          <a:prstGeom prst="rect">
            <a:avLst/>
          </a:prstGeom>
          <a:noFill/>
        </p:spPr>
        <p:txBody>
          <a:bodyPr wrap="none" rtlCol="0">
            <a:spAutoFit/>
          </a:bodyPr>
          <a:lstStyle/>
          <a:p>
            <a:pPr lvl="0"/>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Build</a:t>
            </a:r>
            <a:endParaRPr lang="en-US" altLang="zh-Hans" sz="1400" dirty="0">
              <a:solidFill>
                <a:sysClr val="windowText" lastClr="000000"/>
              </a:solidFill>
            </a:endParaRPr>
          </a:p>
        </p:txBody>
      </p:sp>
      <p:sp>
        <p:nvSpPr>
          <p:cNvPr id="119" name="Rectangle 118">
            <a:extLst>
              <a:ext uri="{FF2B5EF4-FFF2-40B4-BE49-F238E27FC236}">
                <a16:creationId xmlns:a16="http://schemas.microsoft.com/office/drawing/2014/main" id="{1BAA3F42-F1E5-C344-9A70-089D9F4EE090}"/>
              </a:ext>
            </a:extLst>
          </p:cNvPr>
          <p:cNvSpPr/>
          <p:nvPr/>
        </p:nvSpPr>
        <p:spPr>
          <a:xfrm>
            <a:off x="5607953" y="1433950"/>
            <a:ext cx="842626"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Wrap</a:t>
            </a:r>
            <a:endParaRPr lang="en-US" dirty="0"/>
          </a:p>
        </p:txBody>
      </p:sp>
      <p:sp>
        <p:nvSpPr>
          <p:cNvPr id="123" name="Rectangle 122">
            <a:hlinkClick r:id="rId6" action="ppaction://hlinksldjump"/>
            <a:extLst>
              <a:ext uri="{FF2B5EF4-FFF2-40B4-BE49-F238E27FC236}">
                <a16:creationId xmlns:a16="http://schemas.microsoft.com/office/drawing/2014/main" id="{BB836344-DF78-0D41-BB7D-D9F642620BFB}"/>
              </a:ext>
            </a:extLst>
          </p:cNvPr>
          <p:cNvSpPr/>
          <p:nvPr/>
        </p:nvSpPr>
        <p:spPr>
          <a:xfrm>
            <a:off x="9686363" y="3980211"/>
            <a:ext cx="1382982" cy="136433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Model</a:t>
            </a:r>
            <a:endParaRPr lang="en-US" sz="1600" dirty="0">
              <a:solidFill>
                <a:sysClr val="windowText" lastClr="000000"/>
              </a:solidFill>
            </a:endParaRPr>
          </a:p>
        </p:txBody>
      </p:sp>
      <p:sp>
        <p:nvSpPr>
          <p:cNvPr id="143" name="Rectangle 142">
            <a:extLst>
              <a:ext uri="{FF2B5EF4-FFF2-40B4-BE49-F238E27FC236}">
                <a16:creationId xmlns:a16="http://schemas.microsoft.com/office/drawing/2014/main" id="{06E54711-FE4A-A844-86E2-3029E1F1C6CC}"/>
              </a:ext>
            </a:extLst>
          </p:cNvPr>
          <p:cNvSpPr/>
          <p:nvPr/>
        </p:nvSpPr>
        <p:spPr>
          <a:xfrm>
            <a:off x="5197755" y="4532888"/>
            <a:ext cx="657522"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Build</a:t>
            </a:r>
            <a:endParaRPr lang="en-US" dirty="0"/>
          </a:p>
        </p:txBody>
      </p:sp>
      <p:cxnSp>
        <p:nvCxnSpPr>
          <p:cNvPr id="147" name="Straight Arrow Connector 146">
            <a:extLst>
              <a:ext uri="{FF2B5EF4-FFF2-40B4-BE49-F238E27FC236}">
                <a16:creationId xmlns:a16="http://schemas.microsoft.com/office/drawing/2014/main" id="{FBE2443B-360C-D349-B619-5CD90231A6A6}"/>
              </a:ext>
            </a:extLst>
          </p:cNvPr>
          <p:cNvCxnSpPr>
            <a:cxnSpLocks/>
          </p:cNvCxnSpPr>
          <p:nvPr/>
        </p:nvCxnSpPr>
        <p:spPr>
          <a:xfrm>
            <a:off x="777299" y="3734346"/>
            <a:ext cx="1184336" cy="14751"/>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50" name="Straight Connector 149">
            <a:extLst>
              <a:ext uri="{FF2B5EF4-FFF2-40B4-BE49-F238E27FC236}">
                <a16:creationId xmlns:a16="http://schemas.microsoft.com/office/drawing/2014/main" id="{898D8028-1C6E-4F49-B2A4-B89CC8C9797D}"/>
              </a:ext>
            </a:extLst>
          </p:cNvPr>
          <p:cNvCxnSpPr>
            <a:cxnSpLocks/>
          </p:cNvCxnSpPr>
          <p:nvPr/>
        </p:nvCxnSpPr>
        <p:spPr>
          <a:xfrm>
            <a:off x="777299" y="2786362"/>
            <a:ext cx="0" cy="962735"/>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sp>
        <p:nvSpPr>
          <p:cNvPr id="45" name="Rectangle 44">
            <a:hlinkClick r:id="rId4" action="ppaction://hlinksldjump"/>
            <a:extLst>
              <a:ext uri="{FF2B5EF4-FFF2-40B4-BE49-F238E27FC236}">
                <a16:creationId xmlns:a16="http://schemas.microsoft.com/office/drawing/2014/main" id="{D72BDD1B-7D5C-CB4F-BCBB-8A8D36B8E137}"/>
              </a:ext>
            </a:extLst>
          </p:cNvPr>
          <p:cNvSpPr/>
          <p:nvPr/>
        </p:nvSpPr>
        <p:spPr>
          <a:xfrm>
            <a:off x="2213570" y="1219606"/>
            <a:ext cx="1422998"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sz="1600" dirty="0">
                <a:solidFill>
                  <a:sysClr val="windowText" lastClr="000000"/>
                </a:solidFill>
              </a:rPr>
              <a:t> </a:t>
            </a:r>
            <a:r>
              <a:rPr lang="en-US" altLang="zh-Hans" sz="1600" dirty="0">
                <a:solidFill>
                  <a:sysClr val="windowText" lastClr="000000"/>
                </a:solidFill>
              </a:rPr>
              <a:t>Template</a:t>
            </a:r>
            <a:endParaRPr lang="en-US" sz="1600" dirty="0">
              <a:solidFill>
                <a:sysClr val="windowText" lastClr="000000"/>
              </a:solidFill>
            </a:endParaRPr>
          </a:p>
        </p:txBody>
      </p:sp>
      <p:sp>
        <p:nvSpPr>
          <p:cNvPr id="46" name="Rectangle 45">
            <a:hlinkClick r:id="rId4" action="ppaction://hlinksldjump"/>
            <a:extLst>
              <a:ext uri="{FF2B5EF4-FFF2-40B4-BE49-F238E27FC236}">
                <a16:creationId xmlns:a16="http://schemas.microsoft.com/office/drawing/2014/main" id="{5D237C15-AF66-E746-A461-F1D28D34650C}"/>
              </a:ext>
            </a:extLst>
          </p:cNvPr>
          <p:cNvSpPr/>
          <p:nvPr/>
        </p:nvSpPr>
        <p:spPr>
          <a:xfrm>
            <a:off x="2208463" y="2064665"/>
            <a:ext cx="1491364" cy="8504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solidFill>
                  <a:sysClr val="windowText" lastClr="000000"/>
                </a:solidFill>
              </a:rPr>
              <a:t>Model</a:t>
            </a:r>
            <a:r>
              <a:rPr lang="zh-Hans" altLang="en-US" sz="1400" dirty="0">
                <a:solidFill>
                  <a:sysClr val="windowText" lastClr="000000"/>
                </a:solidFill>
              </a:rPr>
              <a:t> </a:t>
            </a:r>
            <a:r>
              <a:rPr lang="en-US" altLang="zh-Hans" sz="1400" dirty="0">
                <a:solidFill>
                  <a:sysClr val="windowText" lastClr="000000"/>
                </a:solidFill>
              </a:rPr>
              <a:t>Specific</a:t>
            </a:r>
            <a:r>
              <a:rPr lang="zh-Hans" altLang="en-US" sz="1400" dirty="0">
                <a:solidFill>
                  <a:sysClr val="windowText" lastClr="000000"/>
                </a:solidFill>
              </a:rPr>
              <a:t> </a:t>
            </a:r>
            <a:r>
              <a:rPr lang="en-US" altLang="zh-Hans" sz="1400" dirty="0">
                <a:solidFill>
                  <a:sysClr val="windowText" lastClr="000000"/>
                </a:solidFill>
              </a:rPr>
              <a:t>Deploy</a:t>
            </a:r>
            <a:r>
              <a:rPr lang="zh-Hans" altLang="en-US" sz="1400" dirty="0">
                <a:solidFill>
                  <a:sysClr val="windowText" lastClr="000000"/>
                </a:solidFill>
              </a:rPr>
              <a:t> </a:t>
            </a:r>
            <a:r>
              <a:rPr lang="en-US" altLang="zh-Hans" sz="1400" dirty="0">
                <a:solidFill>
                  <a:sysClr val="windowText" lastClr="000000"/>
                </a:solidFill>
              </a:rPr>
              <a:t>Code/metadata</a:t>
            </a:r>
            <a:endParaRPr lang="en-US" sz="1400" dirty="0">
              <a:solidFill>
                <a:sysClr val="windowText" lastClr="000000"/>
              </a:solidFill>
            </a:endParaRPr>
          </a:p>
        </p:txBody>
      </p:sp>
      <p:sp>
        <p:nvSpPr>
          <p:cNvPr id="48" name="Rectangle 47">
            <a:hlinkClick r:id="rId3" action="ppaction://hlinksldjump"/>
            <a:extLst>
              <a:ext uri="{FF2B5EF4-FFF2-40B4-BE49-F238E27FC236}">
                <a16:creationId xmlns:a16="http://schemas.microsoft.com/office/drawing/2014/main" id="{82E3DB23-E15B-3A45-BF76-CB2CF6D657BC}"/>
              </a:ext>
            </a:extLst>
          </p:cNvPr>
          <p:cNvSpPr/>
          <p:nvPr/>
        </p:nvSpPr>
        <p:spPr>
          <a:xfrm>
            <a:off x="10959772" y="1424658"/>
            <a:ext cx="905185"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Trained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49" name="Rectangle 48">
            <a:hlinkClick r:id="rId3" action="ppaction://hlinksldjump"/>
            <a:extLst>
              <a:ext uri="{FF2B5EF4-FFF2-40B4-BE49-F238E27FC236}">
                <a16:creationId xmlns:a16="http://schemas.microsoft.com/office/drawing/2014/main" id="{7CEFE6DB-1A71-3B48-9D8F-55CF3F2D61C2}"/>
              </a:ext>
            </a:extLst>
          </p:cNvPr>
          <p:cNvSpPr/>
          <p:nvPr/>
        </p:nvSpPr>
        <p:spPr>
          <a:xfrm>
            <a:off x="8820173" y="1428208"/>
            <a:ext cx="1125361"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cxnSp>
        <p:nvCxnSpPr>
          <p:cNvPr id="52" name="Straight Arrow Connector 51">
            <a:hlinkClick r:id="rId3" action="ppaction://hlinksldjump"/>
            <a:extLst>
              <a:ext uri="{FF2B5EF4-FFF2-40B4-BE49-F238E27FC236}">
                <a16:creationId xmlns:a16="http://schemas.microsoft.com/office/drawing/2014/main" id="{0C7E7468-393D-EB43-A412-858C92B84B03}"/>
              </a:ext>
            </a:extLst>
          </p:cNvPr>
          <p:cNvCxnSpPr>
            <a:cxnSpLocks/>
            <a:stCxn id="48" idx="1"/>
            <a:endCxn id="49" idx="3"/>
          </p:cNvCxnSpPr>
          <p:nvPr/>
        </p:nvCxnSpPr>
        <p:spPr>
          <a:xfrm flipH="1">
            <a:off x="9945534" y="1722531"/>
            <a:ext cx="1014238"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53" name="Straight Arrow Connector 52">
            <a:hlinkClick r:id="rId3" action="ppaction://hlinksldjump"/>
            <a:extLst>
              <a:ext uri="{FF2B5EF4-FFF2-40B4-BE49-F238E27FC236}">
                <a16:creationId xmlns:a16="http://schemas.microsoft.com/office/drawing/2014/main" id="{26D96913-107C-1C49-99BA-67E5E34999E4}"/>
              </a:ext>
            </a:extLst>
          </p:cNvPr>
          <p:cNvCxnSpPr>
            <a:cxnSpLocks/>
            <a:stCxn id="49" idx="1"/>
          </p:cNvCxnSpPr>
          <p:nvPr/>
        </p:nvCxnSpPr>
        <p:spPr>
          <a:xfrm flipH="1" flipV="1">
            <a:off x="7698010" y="1722531"/>
            <a:ext cx="1122163"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1" name="Action Button: Back or Previous 40">
            <a:hlinkClick r:id="rId7" action="ppaction://hlinksldjump" highlightClick="1"/>
            <a:extLst>
              <a:ext uri="{FF2B5EF4-FFF2-40B4-BE49-F238E27FC236}">
                <a16:creationId xmlns:a16="http://schemas.microsoft.com/office/drawing/2014/main" id="{E85EF8A7-23C5-5A48-915D-C75943CFD836}"/>
              </a:ext>
            </a:extLst>
          </p:cNvPr>
          <p:cNvSpPr/>
          <p:nvPr/>
        </p:nvSpPr>
        <p:spPr>
          <a:xfrm>
            <a:off x="11069345" y="638710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06202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4CDFA32F-1C43-4546-BA6E-1A98F68DA13D}"/>
              </a:ext>
            </a:extLst>
          </p:cNvPr>
          <p:cNvSpPr/>
          <p:nvPr/>
        </p:nvSpPr>
        <p:spPr>
          <a:xfrm>
            <a:off x="8556092" y="1057476"/>
            <a:ext cx="3439524" cy="114038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ln w="6350">
                  <a:solidFill>
                    <a:schemeClr val="tx1"/>
                  </a:solidFill>
                </a:ln>
                <a:solidFill>
                  <a:schemeClr val="tx1">
                    <a:lumMod val="95000"/>
                    <a:lumOff val="5000"/>
                  </a:schemeClr>
                </a:solidFill>
              </a:rPr>
              <a:t>Training</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Environment</a:t>
            </a:r>
            <a:endParaRPr lang="en-US" altLang="zh-Hans" sz="1400" dirty="0">
              <a:solidFill>
                <a:sysClr val="windowText" lastClr="000000"/>
              </a:solidFill>
            </a:endParaRPr>
          </a:p>
          <a:p>
            <a:endParaRPr lang="en-US" altLang="zh-Hans" sz="1400" dirty="0">
              <a:solidFill>
                <a:sysClr val="windowText" lastClr="000000"/>
              </a:solidFill>
            </a:endParaRPr>
          </a:p>
          <a:p>
            <a:pPr algn="ct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Model</a:t>
            </a:r>
            <a:r>
              <a:rPr lang="zh-Hans" altLang="en-US" sz="1200" dirty="0">
                <a:ln w="6350">
                  <a:solidFill>
                    <a:schemeClr val="tx1"/>
                  </a:solidFill>
                </a:ln>
                <a:solidFill>
                  <a:schemeClr val="tx1">
                    <a:lumMod val="95000"/>
                    <a:lumOff val="5000"/>
                  </a:schemeClr>
                </a:solidFill>
              </a:rPr>
              <a:t> </a:t>
            </a:r>
            <a:r>
              <a:rPr lang="en-US" altLang="zh-Hans" sz="1200" dirty="0">
                <a:ln w="6350">
                  <a:solidFill>
                    <a:schemeClr val="tx1"/>
                  </a:solidFill>
                </a:ln>
                <a:solidFill>
                  <a:schemeClr val="tx1">
                    <a:lumMod val="95000"/>
                    <a:lumOff val="5000"/>
                  </a:schemeClr>
                </a:solidFill>
              </a:rPr>
              <a:t>Save</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8" name="Rectangle 7">
            <a:hlinkClick r:id="rId3" action="ppaction://hlinksldjump"/>
            <a:extLst>
              <a:ext uri="{FF2B5EF4-FFF2-40B4-BE49-F238E27FC236}">
                <a16:creationId xmlns:a16="http://schemas.microsoft.com/office/drawing/2014/main" id="{7E299915-96CA-7C41-A321-9A3630E8DB4A}"/>
              </a:ext>
            </a:extLst>
          </p:cNvPr>
          <p:cNvSpPr/>
          <p:nvPr/>
        </p:nvSpPr>
        <p:spPr>
          <a:xfrm>
            <a:off x="6114767" y="1122703"/>
            <a:ext cx="1912730" cy="107515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Model</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p:txBody>
      </p:sp>
      <p:sp>
        <p:nvSpPr>
          <p:cNvPr id="9" name="Rectangle 8">
            <a:hlinkClick r:id="rId3" action="ppaction://hlinksldjump"/>
            <a:extLst>
              <a:ext uri="{FF2B5EF4-FFF2-40B4-BE49-F238E27FC236}">
                <a16:creationId xmlns:a16="http://schemas.microsoft.com/office/drawing/2014/main" id="{7378F41A-D5F6-9048-B8D7-55811EAE62BA}"/>
              </a:ext>
            </a:extLst>
          </p:cNvPr>
          <p:cNvSpPr/>
          <p:nvPr/>
        </p:nvSpPr>
        <p:spPr>
          <a:xfrm>
            <a:off x="6442325" y="1483418"/>
            <a:ext cx="1255685" cy="49765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10" name="Rectangle 9">
            <a:hlinkClick r:id="rId4" action="ppaction://hlinksldjump"/>
            <a:extLst>
              <a:ext uri="{FF2B5EF4-FFF2-40B4-BE49-F238E27FC236}">
                <a16:creationId xmlns:a16="http://schemas.microsoft.com/office/drawing/2014/main" id="{1521A059-CAD5-8748-B182-58C591205C98}"/>
              </a:ext>
            </a:extLst>
          </p:cNvPr>
          <p:cNvSpPr/>
          <p:nvPr/>
        </p:nvSpPr>
        <p:spPr>
          <a:xfrm>
            <a:off x="1739782" y="440499"/>
            <a:ext cx="3961128" cy="37992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accent2">
                    <a:lumMod val="75000"/>
                  </a:schemeClr>
                </a:solidFill>
              </a:rPr>
              <a:t>Auto-Deployment</a:t>
            </a:r>
            <a:r>
              <a:rPr lang="zh-Hans" altLang="en-US" sz="1600" dirty="0">
                <a:ln w="12700">
                  <a:solidFill>
                    <a:schemeClr val="tx1"/>
                  </a:solidFill>
                </a:ln>
                <a:solidFill>
                  <a:schemeClr val="accent2">
                    <a:lumMod val="75000"/>
                  </a:schemeClr>
                </a:solidFill>
              </a:rPr>
              <a:t>  </a:t>
            </a:r>
            <a:r>
              <a:rPr lang="en-US" altLang="zh-Hans" sz="1600" dirty="0">
                <a:ln w="12700">
                  <a:solidFill>
                    <a:schemeClr val="tx1"/>
                  </a:solidFill>
                </a:ln>
                <a:solidFill>
                  <a:schemeClr val="accent2">
                    <a:lumMod val="75000"/>
                  </a:schemeClr>
                </a:solidFill>
              </a:rPr>
              <a:t>Tool</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r>
              <a:rPr lang="zh-Hans" altLang="en-US" sz="1400" dirty="0">
                <a:ln w="19050">
                  <a:solidFill>
                    <a:schemeClr val="bg1">
                      <a:lumMod val="65000"/>
                    </a:schemeClr>
                  </a:solidFill>
                </a:ln>
                <a:solidFill>
                  <a:schemeClr val="tx1">
                    <a:lumMod val="95000"/>
                    <a:lumOff val="5000"/>
                  </a:schemeClr>
                </a:solidFill>
              </a:rPr>
              <a:t>                 </a:t>
            </a:r>
            <a:endParaRPr lang="en-US" altLang="zh-Hans" sz="1400" dirty="0">
              <a:ln w="12700">
                <a:solidFill>
                  <a:schemeClr val="tx1"/>
                </a:solidFill>
              </a:ln>
              <a:solidFill>
                <a:schemeClr val="tx1">
                  <a:lumMod val="95000"/>
                  <a:lumOff val="5000"/>
                </a:schemeClr>
              </a:solidFill>
            </a:endParaRPr>
          </a:p>
          <a:p>
            <a:r>
              <a:rPr lang="en-US" altLang="zh-Hans" sz="1400" dirty="0">
                <a:ln w="19050">
                  <a:solidFill>
                    <a:schemeClr val="bg1">
                      <a:lumMod val="65000"/>
                    </a:schemeClr>
                  </a:solidFill>
                </a:ln>
                <a:solidFill>
                  <a:schemeClr val="tx1">
                    <a:lumMod val="95000"/>
                    <a:lumOff val="5000"/>
                  </a:schemeClr>
                </a:solidFill>
              </a:rPr>
              <a:t>	</a:t>
            </a:r>
          </a:p>
          <a:p>
            <a:r>
              <a:rPr lang="en-US" altLang="zh-Hans" sz="1400" dirty="0">
                <a:ln w="19050">
                  <a:solidFill>
                    <a:schemeClr val="tx1"/>
                  </a:solidFill>
                </a:ln>
                <a:solidFill>
                  <a:schemeClr val="tx1">
                    <a:lumMod val="95000"/>
                    <a:lumOff val="5000"/>
                  </a:schemeClr>
                </a:solidFill>
              </a:rPr>
              <a:t>		</a:t>
            </a:r>
          </a:p>
          <a:p>
            <a:endParaRPr lang="en-US" altLang="zh-Hans" sz="1400" dirty="0">
              <a:ln w="19050">
                <a:solidFill>
                  <a:schemeClr val="bg1">
                    <a:lumMod val="65000"/>
                  </a:schemeClr>
                </a:solidFill>
              </a:ln>
              <a:solidFill>
                <a:schemeClr val="tx1">
                  <a:lumMod val="95000"/>
                  <a:lumOff val="5000"/>
                </a:schemeClr>
              </a:solidFill>
            </a:endParaRPr>
          </a:p>
          <a:p>
            <a:r>
              <a:rPr lang="en-US" altLang="zh-Hans" sz="1400" dirty="0">
                <a:ln w="6350">
                  <a:solidFill>
                    <a:schemeClr val="tx1"/>
                  </a:solidFill>
                </a:ln>
                <a:solidFill>
                  <a:schemeClr val="tx1">
                    <a:lumMod val="95000"/>
                    <a:lumOff val="5000"/>
                  </a:schemeClr>
                </a:solidFill>
              </a:rPr>
              <a:t>		</a:t>
            </a:r>
            <a:r>
              <a:rPr lang="zh-Hans" altLang="en-US" sz="1400" dirty="0">
                <a:ln w="6350">
                  <a:solidFill>
                    <a:schemeClr val="tx1"/>
                  </a:solidFill>
                </a:ln>
                <a:solidFill>
                  <a:schemeClr val="tx1">
                    <a:lumMod val="95000"/>
                    <a:lumOff val="5000"/>
                  </a:schemeClr>
                </a:solidFill>
              </a:rPr>
              <a:t>       </a:t>
            </a:r>
            <a:r>
              <a:rPr lang="en-US" altLang="zh-Hans" sz="1400" dirty="0">
                <a:ln w="6350">
                  <a:solidFill>
                    <a:schemeClr val="tx1"/>
                  </a:solidFill>
                </a:ln>
                <a:solidFill>
                  <a:schemeClr val="tx1">
                    <a:lumMod val="95000"/>
                    <a:lumOff val="5000"/>
                  </a:schemeClr>
                </a:solidFill>
              </a:rPr>
              <a:t>Merge</a:t>
            </a: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a:p>
            <a:endParaRPr lang="en-US" altLang="zh-Hans" sz="1400" dirty="0">
              <a:ln w="19050">
                <a:solidFill>
                  <a:schemeClr val="bg1">
                    <a:lumMod val="65000"/>
                  </a:schemeClr>
                </a:solidFill>
              </a:ln>
              <a:solidFill>
                <a:schemeClr val="tx1">
                  <a:lumMod val="95000"/>
                  <a:lumOff val="5000"/>
                </a:schemeClr>
              </a:solidFill>
            </a:endParaRPr>
          </a:p>
        </p:txBody>
      </p:sp>
      <p:sp>
        <p:nvSpPr>
          <p:cNvPr id="13" name="Rectangle 12">
            <a:hlinkClick r:id="rId5" action="ppaction://hlinksldjump"/>
            <a:extLst>
              <a:ext uri="{FF2B5EF4-FFF2-40B4-BE49-F238E27FC236}">
                <a16:creationId xmlns:a16="http://schemas.microsoft.com/office/drawing/2014/main" id="{50403C37-20A8-1346-9759-41669C3A8DBB}"/>
              </a:ext>
            </a:extLst>
          </p:cNvPr>
          <p:cNvSpPr/>
          <p:nvPr/>
        </p:nvSpPr>
        <p:spPr>
          <a:xfrm>
            <a:off x="1939774" y="3371053"/>
            <a:ext cx="1422998" cy="75608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Environment</a:t>
            </a:r>
            <a:r>
              <a:rPr lang="zh-Hans" altLang="en-US" sz="1600" dirty="0">
                <a:solidFill>
                  <a:sysClr val="windowText" lastClr="000000"/>
                </a:solidFill>
              </a:rPr>
              <a:t> </a:t>
            </a:r>
            <a:r>
              <a:rPr lang="en-US" altLang="zh-Hans" sz="1600" dirty="0">
                <a:solidFill>
                  <a:sysClr val="windowText" lastClr="000000"/>
                </a:solidFill>
              </a:rPr>
              <a:t>Metadata</a:t>
            </a:r>
            <a:endParaRPr lang="en-US" sz="1600" dirty="0">
              <a:solidFill>
                <a:sysClr val="windowText" lastClr="000000"/>
              </a:solidFill>
            </a:endParaRPr>
          </a:p>
        </p:txBody>
      </p:sp>
      <p:sp>
        <p:nvSpPr>
          <p:cNvPr id="14" name="Rectangle 13">
            <a:hlinkClick r:id="rId4" action="ppaction://hlinksldjump"/>
            <a:extLst>
              <a:ext uri="{FF2B5EF4-FFF2-40B4-BE49-F238E27FC236}">
                <a16:creationId xmlns:a16="http://schemas.microsoft.com/office/drawing/2014/main" id="{92C0BB1A-B11E-3F41-96EE-CD7FA55E65FC}"/>
              </a:ext>
            </a:extLst>
          </p:cNvPr>
          <p:cNvSpPr/>
          <p:nvPr/>
        </p:nvSpPr>
        <p:spPr>
          <a:xfrm>
            <a:off x="4571802" y="1131117"/>
            <a:ext cx="995063" cy="260322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Hans" sz="1600" dirty="0">
                <a:solidFill>
                  <a:sysClr val="windowText" lastClr="000000"/>
                </a:solidFill>
              </a:rPr>
              <a:t>Deploy</a:t>
            </a:r>
            <a:r>
              <a:rPr lang="zh-Hans" altLang="en-US" dirty="0">
                <a:solidFill>
                  <a:sysClr val="windowText" lastClr="000000"/>
                </a:solidFill>
              </a:rPr>
              <a:t> </a:t>
            </a:r>
            <a:r>
              <a:rPr lang="en-US" altLang="zh-Hans" sz="1600" dirty="0">
                <a:solidFill>
                  <a:sysClr val="windowText" lastClr="000000"/>
                </a:solidFill>
              </a:rPr>
              <a:t>Code</a:t>
            </a:r>
            <a:endParaRPr lang="en-US" sz="1600" dirty="0">
              <a:solidFill>
                <a:sysClr val="windowText" lastClr="000000"/>
              </a:solidFill>
            </a:endParaRPr>
          </a:p>
        </p:txBody>
      </p:sp>
      <p:sp>
        <p:nvSpPr>
          <p:cNvPr id="15" name="Rectangle 14">
            <a:extLst>
              <a:ext uri="{FF2B5EF4-FFF2-40B4-BE49-F238E27FC236}">
                <a16:creationId xmlns:a16="http://schemas.microsoft.com/office/drawing/2014/main" id="{ABF0E20F-E2DB-324A-99A6-27E2462F3FEC}"/>
              </a:ext>
            </a:extLst>
          </p:cNvPr>
          <p:cNvSpPr/>
          <p:nvPr/>
        </p:nvSpPr>
        <p:spPr>
          <a:xfrm>
            <a:off x="165420" y="2086288"/>
            <a:ext cx="1331013" cy="70007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chemeClr val="tx1"/>
                  </a:solidFill>
                </a:ln>
                <a:solidFill>
                  <a:schemeClr val="tx1">
                    <a:lumMod val="95000"/>
                    <a:lumOff val="5000"/>
                  </a:schemeClr>
                </a:solidFill>
              </a:rPr>
              <a:t>Code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Repository</a:t>
            </a:r>
            <a:endParaRPr lang="en-US" altLang="zh-Hans" sz="1500" dirty="0">
              <a:ln w="12700">
                <a:solidFill>
                  <a:schemeClr val="tx1"/>
                </a:solidFill>
              </a:ln>
              <a:solidFill>
                <a:sysClr val="windowText" lastClr="000000"/>
              </a:solidFill>
            </a:endParaRPr>
          </a:p>
        </p:txBody>
      </p:sp>
      <p:sp>
        <p:nvSpPr>
          <p:cNvPr id="16" name="Rectangle 15">
            <a:hlinkClick r:id="rId6" action="ppaction://hlinksldjump"/>
            <a:extLst>
              <a:ext uri="{FF2B5EF4-FFF2-40B4-BE49-F238E27FC236}">
                <a16:creationId xmlns:a16="http://schemas.microsoft.com/office/drawing/2014/main" id="{A7A6A111-41DB-0A49-A275-39A66AE3DCE4}"/>
              </a:ext>
            </a:extLst>
          </p:cNvPr>
          <p:cNvSpPr/>
          <p:nvPr/>
        </p:nvSpPr>
        <p:spPr>
          <a:xfrm>
            <a:off x="8890752" y="2634314"/>
            <a:ext cx="2974205" cy="3682558"/>
          </a:xfrm>
          <a:prstGeom prst="rect">
            <a:avLst/>
          </a:prstGeom>
          <a:noFill/>
          <a:ln w="2857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sz="1600" dirty="0">
                <a:ln w="12700">
                  <a:solidFill>
                    <a:schemeClr val="tx1"/>
                  </a:solidFill>
                </a:ln>
                <a:solidFill>
                  <a:schemeClr val="tx1">
                    <a:lumMod val="95000"/>
                    <a:lumOff val="5000"/>
                  </a:schemeClr>
                </a:solidFill>
              </a:rPr>
              <a:t>Online</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Scoring</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Worker</a:t>
            </a:r>
            <a:r>
              <a:rPr lang="zh-Hans" altLang="en-US" sz="1600" dirty="0">
                <a:ln w="12700">
                  <a:solidFill>
                    <a:schemeClr val="tx1"/>
                  </a:solidFill>
                </a:ln>
                <a:solidFill>
                  <a:schemeClr val="tx1">
                    <a:lumMod val="95000"/>
                    <a:lumOff val="5000"/>
                  </a:schemeClr>
                </a:solidFill>
              </a:rPr>
              <a:t> </a:t>
            </a:r>
            <a:r>
              <a:rPr lang="en-US" altLang="zh-Hans" sz="1600" dirty="0">
                <a:ln w="12700">
                  <a:solidFill>
                    <a:schemeClr val="tx1"/>
                  </a:solidFill>
                </a:ln>
                <a:solidFill>
                  <a:schemeClr val="tx1">
                    <a:lumMod val="95000"/>
                    <a:lumOff val="5000"/>
                  </a:schemeClr>
                </a:solidFill>
              </a:rPr>
              <a:t>Node</a:t>
            </a:r>
            <a:endParaRPr lang="en-US" altLang="zh-Hans" sz="1400" dirty="0">
              <a:solidFill>
                <a:sysClr val="windowText" lastClr="000000"/>
              </a:solidFill>
            </a:endParaRPr>
          </a:p>
          <a:p>
            <a:r>
              <a:rPr lang="en-US" altLang="zh-Hans" sz="1400" dirty="0">
                <a:solidFill>
                  <a:sysClr val="windowText" lastClr="000000"/>
                </a:solidFill>
              </a:rPr>
              <a:t>	</a:t>
            </a:r>
          </a:p>
          <a:p>
            <a:endParaRPr lang="en-US" altLang="zh-Hans" sz="1400" dirty="0">
              <a:solidFill>
                <a:sysClr val="windowText" lastClr="000000"/>
              </a:solidFill>
            </a:endParaRPr>
          </a:p>
          <a:p>
            <a:pPr algn="ctr"/>
            <a:endParaRPr lang="en-US" altLang="zh-Hans" sz="1400" dirty="0">
              <a:ln w="12700">
                <a:solidFill>
                  <a:schemeClr val="tx1"/>
                </a:solidFill>
              </a:ln>
              <a:solidFill>
                <a:schemeClr val="tx1">
                  <a:lumMod val="95000"/>
                  <a:lumOff val="5000"/>
                </a:schemeClr>
              </a:solidFill>
            </a:endParaRPr>
          </a:p>
          <a:p>
            <a:pPr algn="ct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r>
              <a:rPr lang="en-US" altLang="zh-Hans" sz="1400" dirty="0">
                <a:solidFill>
                  <a:sysClr val="windowText" lastClr="000000"/>
                </a:solidFill>
              </a:rPr>
              <a:t>	</a:t>
            </a:r>
            <a:r>
              <a:rPr lang="en-US" altLang="zh-Hans" sz="1400" dirty="0">
                <a:ln w="19050">
                  <a:solidFill>
                    <a:schemeClr val="tx1"/>
                  </a:solidFill>
                </a:ln>
                <a:solidFill>
                  <a:schemeClr val="tx1">
                    <a:lumMod val="95000"/>
                    <a:lumOff val="5000"/>
                  </a:schemeClr>
                </a:solidFill>
              </a:rPr>
              <a:t> </a:t>
            </a:r>
          </a:p>
          <a:p>
            <a:r>
              <a:rPr lang="en-US" altLang="zh-Hans" sz="1400" dirty="0">
                <a:ln w="12700">
                  <a:solidFill>
                    <a:schemeClr val="tx1"/>
                  </a:solidFill>
                </a:ln>
                <a:solidFill>
                  <a:schemeClr val="tx1">
                    <a:lumMod val="95000"/>
                    <a:lumOff val="5000"/>
                  </a:schemeClr>
                </a:solidFill>
              </a:rPr>
              <a:t>	</a:t>
            </a:r>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0" name="Rectangle 19">
            <a:hlinkClick r:id="rId7" action="ppaction://hlinksldjump"/>
            <a:extLst>
              <a:ext uri="{FF2B5EF4-FFF2-40B4-BE49-F238E27FC236}">
                <a16:creationId xmlns:a16="http://schemas.microsoft.com/office/drawing/2014/main" id="{E88CE6EE-C551-4F47-B1DC-9BEB21876EE6}"/>
              </a:ext>
            </a:extLst>
          </p:cNvPr>
          <p:cNvSpPr/>
          <p:nvPr/>
        </p:nvSpPr>
        <p:spPr>
          <a:xfrm>
            <a:off x="1265071" y="4702287"/>
            <a:ext cx="2097701" cy="159307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ln w="12700">
                  <a:solidFill>
                    <a:srgbClr val="000000"/>
                  </a:solidFill>
                </a:ln>
                <a:solidFill>
                  <a:srgbClr val="000000">
                    <a:lumMod val="95000"/>
                    <a:lumOff val="5000"/>
                  </a:srgbClr>
                </a:solidFill>
              </a:rPr>
              <a:t>Docker</a:t>
            </a:r>
            <a:r>
              <a:rPr lang="zh-Hans" altLang="en-US" sz="1600" dirty="0">
                <a:ln w="12700">
                  <a:solidFill>
                    <a:srgbClr val="000000"/>
                  </a:solidFill>
                </a:ln>
                <a:solidFill>
                  <a:srgbClr val="000000">
                    <a:lumMod val="95000"/>
                    <a:lumOff val="5000"/>
                  </a:srgbClr>
                </a:solidFill>
              </a:rPr>
              <a:t> </a:t>
            </a:r>
            <a:r>
              <a:rPr lang="en-US" altLang="zh-Hans" sz="1600" dirty="0">
                <a:ln w="12700">
                  <a:solidFill>
                    <a:srgbClr val="000000"/>
                  </a:solidFill>
                </a:ln>
                <a:solidFill>
                  <a:srgbClr val="000000">
                    <a:lumMod val="95000"/>
                    <a:lumOff val="5000"/>
                  </a:srgbClr>
                </a:solidFill>
              </a:rPr>
              <a:t>Registry</a:t>
            </a:r>
            <a:endParaRPr lang="en-US" altLang="zh-Hans" sz="1400" dirty="0">
              <a:solidFill>
                <a:sysClr val="windowText" lastClr="000000"/>
              </a:solidFill>
            </a:endParaRPr>
          </a:p>
          <a:p>
            <a:pPr algn="ctr"/>
            <a:r>
              <a:rPr lang="zh-Hans" altLang="en-US" sz="1400" dirty="0">
                <a:solidFill>
                  <a:sysClr val="windowText" lastClr="000000"/>
                </a:solidFill>
              </a:rPr>
              <a:t> </a:t>
            </a:r>
            <a:endParaRPr lang="en-US" altLang="zh-Hans" sz="1400" dirty="0">
              <a:ln w="12700">
                <a:solidFill>
                  <a:schemeClr val="tx1"/>
                </a:solidFill>
              </a:ln>
              <a:solidFill>
                <a:sysClr val="windowText" lastClr="000000"/>
              </a:solidFill>
            </a:endParaRPr>
          </a:p>
          <a:p>
            <a:r>
              <a:rPr lang="en-US" altLang="zh-Hans" sz="1400" dirty="0">
                <a:ln w="12700">
                  <a:solidFill>
                    <a:schemeClr val="tx1"/>
                  </a:solidFill>
                </a:ln>
                <a:solidFill>
                  <a:schemeClr val="tx1">
                    <a:lumMod val="95000"/>
                    <a:lumOff val="5000"/>
                  </a:schemeClr>
                </a:solidFill>
              </a:rPr>
              <a:t>	</a:t>
            </a:r>
          </a:p>
          <a:p>
            <a:endParaRPr lang="en-US" altLang="zh-Hans" sz="1400" dirty="0">
              <a:solidFill>
                <a:sysClr val="windowText" lastClr="000000"/>
              </a:solidFill>
            </a:endParaRPr>
          </a:p>
          <a:p>
            <a:endParaRPr lang="en-US" altLang="zh-Hans" sz="1400" dirty="0">
              <a:solidFill>
                <a:sysClr val="windowText" lastClr="000000"/>
              </a:solidFill>
            </a:endParaRPr>
          </a:p>
          <a:p>
            <a:endParaRPr lang="en-US" altLang="zh-Hans" sz="1400" dirty="0">
              <a:solidFill>
                <a:sysClr val="windowText" lastClr="000000"/>
              </a:solidFill>
            </a:endParaRPr>
          </a:p>
        </p:txBody>
      </p:sp>
      <p:sp>
        <p:nvSpPr>
          <p:cNvPr id="21" name="Rectangle 20">
            <a:hlinkClick r:id="rId7" action="ppaction://hlinksldjump"/>
            <a:extLst>
              <a:ext uri="{FF2B5EF4-FFF2-40B4-BE49-F238E27FC236}">
                <a16:creationId xmlns:a16="http://schemas.microsoft.com/office/drawing/2014/main" id="{81B73402-ED60-1143-A577-19EA945007D9}"/>
              </a:ext>
            </a:extLst>
          </p:cNvPr>
          <p:cNvSpPr/>
          <p:nvPr/>
        </p:nvSpPr>
        <p:spPr>
          <a:xfrm>
            <a:off x="4026430" y="4474345"/>
            <a:ext cx="999422"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File</a:t>
            </a:r>
            <a:endParaRPr lang="en-US" sz="1600" dirty="0">
              <a:solidFill>
                <a:sysClr val="windowText" lastClr="000000"/>
              </a:solidFill>
            </a:endParaRPr>
          </a:p>
        </p:txBody>
      </p:sp>
      <p:sp>
        <p:nvSpPr>
          <p:cNvPr id="22" name="Rectangle 21">
            <a:hlinkClick r:id="rId7" action="ppaction://hlinksldjump"/>
            <a:extLst>
              <a:ext uri="{FF2B5EF4-FFF2-40B4-BE49-F238E27FC236}">
                <a16:creationId xmlns:a16="http://schemas.microsoft.com/office/drawing/2014/main" id="{45539E7B-C4C6-4D45-AD18-937A66245390}"/>
              </a:ext>
            </a:extLst>
          </p:cNvPr>
          <p:cNvSpPr/>
          <p:nvPr/>
        </p:nvSpPr>
        <p:spPr>
          <a:xfrm>
            <a:off x="1481470" y="5232367"/>
            <a:ext cx="1279486" cy="63054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Base</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25" name="Straight Arrow Connector 24">
            <a:extLst>
              <a:ext uri="{FF2B5EF4-FFF2-40B4-BE49-F238E27FC236}">
                <a16:creationId xmlns:a16="http://schemas.microsoft.com/office/drawing/2014/main" id="{467C32E8-4DB4-E848-875C-98387C7067C4}"/>
              </a:ext>
            </a:extLst>
          </p:cNvPr>
          <p:cNvCxnSpPr>
            <a:cxnSpLocks/>
            <a:stCxn id="15" idx="3"/>
          </p:cNvCxnSpPr>
          <p:nvPr/>
        </p:nvCxnSpPr>
        <p:spPr>
          <a:xfrm>
            <a:off x="1496433" y="2436325"/>
            <a:ext cx="506323"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6" name="Straight Arrow Connector 25">
            <a:extLst>
              <a:ext uri="{FF2B5EF4-FFF2-40B4-BE49-F238E27FC236}">
                <a16:creationId xmlns:a16="http://schemas.microsoft.com/office/drawing/2014/main" id="{5E3A72ED-69D2-444C-A4DB-7F5D07B511E2}"/>
              </a:ext>
            </a:extLst>
          </p:cNvPr>
          <p:cNvCxnSpPr>
            <a:cxnSpLocks/>
          </p:cNvCxnSpPr>
          <p:nvPr/>
        </p:nvCxnSpPr>
        <p:spPr>
          <a:xfrm>
            <a:off x="3871122" y="2500833"/>
            <a:ext cx="736810" cy="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29" name="Straight Connector 28">
            <a:extLst>
              <a:ext uri="{FF2B5EF4-FFF2-40B4-BE49-F238E27FC236}">
                <a16:creationId xmlns:a16="http://schemas.microsoft.com/office/drawing/2014/main" id="{110E6A5F-46F1-A742-82A9-BCDE6DC9F0C2}"/>
              </a:ext>
            </a:extLst>
          </p:cNvPr>
          <p:cNvCxnSpPr>
            <a:cxnSpLocks/>
          </p:cNvCxnSpPr>
          <p:nvPr/>
        </p:nvCxnSpPr>
        <p:spPr>
          <a:xfrm>
            <a:off x="3362772" y="3749097"/>
            <a:ext cx="294268" cy="0"/>
          </a:xfrm>
          <a:prstGeom prst="line">
            <a:avLst/>
          </a:prstGeom>
          <a:ln/>
        </p:spPr>
        <p:style>
          <a:lnRef idx="1">
            <a:schemeClr val="dk1"/>
          </a:lnRef>
          <a:fillRef idx="2">
            <a:schemeClr val="dk1"/>
          </a:fillRef>
          <a:effectRef idx="1">
            <a:schemeClr val="dk1"/>
          </a:effectRef>
          <a:fontRef idx="minor">
            <a:schemeClr val="dk1"/>
          </a:fontRef>
        </p:style>
      </p:cxnSp>
      <p:cxnSp>
        <p:nvCxnSpPr>
          <p:cNvPr id="30" name="Straight Arrow Connector 29">
            <a:extLst>
              <a:ext uri="{FF2B5EF4-FFF2-40B4-BE49-F238E27FC236}">
                <a16:creationId xmlns:a16="http://schemas.microsoft.com/office/drawing/2014/main" id="{415453AC-3E95-674F-AF0F-EB9A02110744}"/>
              </a:ext>
            </a:extLst>
          </p:cNvPr>
          <p:cNvCxnSpPr>
            <a:cxnSpLocks/>
            <a:endCxn id="21" idx="1"/>
          </p:cNvCxnSpPr>
          <p:nvPr/>
        </p:nvCxnSpPr>
        <p:spPr>
          <a:xfrm flipV="1">
            <a:off x="3657040" y="4772218"/>
            <a:ext cx="369390" cy="47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1" name="Straight Arrow Connector 30">
            <a:extLst>
              <a:ext uri="{FF2B5EF4-FFF2-40B4-BE49-F238E27FC236}">
                <a16:creationId xmlns:a16="http://schemas.microsoft.com/office/drawing/2014/main" id="{14AC6C29-1DF5-CF4C-B9A1-02DC03FA1C7F}"/>
              </a:ext>
            </a:extLst>
          </p:cNvPr>
          <p:cNvCxnSpPr>
            <a:cxnSpLocks/>
          </p:cNvCxnSpPr>
          <p:nvPr/>
        </p:nvCxnSpPr>
        <p:spPr>
          <a:xfrm flipH="1">
            <a:off x="5566865" y="1729162"/>
            <a:ext cx="85243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2" name="Straight Arrow Connector 31">
            <a:extLst>
              <a:ext uri="{FF2B5EF4-FFF2-40B4-BE49-F238E27FC236}">
                <a16:creationId xmlns:a16="http://schemas.microsoft.com/office/drawing/2014/main" id="{9482B183-9FA8-544A-9360-2A1DF012F25F}"/>
              </a:ext>
            </a:extLst>
          </p:cNvPr>
          <p:cNvCxnSpPr>
            <a:cxnSpLocks/>
          </p:cNvCxnSpPr>
          <p:nvPr/>
        </p:nvCxnSpPr>
        <p:spPr>
          <a:xfrm>
            <a:off x="5566865" y="3463518"/>
            <a:ext cx="376401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3" name="Rectangle 32">
            <a:extLst>
              <a:ext uri="{FF2B5EF4-FFF2-40B4-BE49-F238E27FC236}">
                <a16:creationId xmlns:a16="http://schemas.microsoft.com/office/drawing/2014/main" id="{B27B7450-AC09-D642-ACD1-AC5D6DB01B3E}"/>
              </a:ext>
            </a:extLst>
          </p:cNvPr>
          <p:cNvSpPr/>
          <p:nvPr/>
        </p:nvSpPr>
        <p:spPr>
          <a:xfrm>
            <a:off x="6643326" y="3143177"/>
            <a:ext cx="842626" cy="307777"/>
          </a:xfrm>
          <a:prstGeom prst="rect">
            <a:avLst/>
          </a:prstGeom>
        </p:spPr>
        <p:txBody>
          <a:bodyPr wrap="square">
            <a:spAutoFit/>
          </a:bodyPr>
          <a:lstStyle/>
          <a:p>
            <a:r>
              <a:rPr lang="zh-Hans" altLang="en-US" sz="1400" dirty="0">
                <a:ln w="6350">
                  <a:solidFill>
                    <a:srgbClr val="000000"/>
                  </a:solidFill>
                </a:ln>
                <a:solidFill>
                  <a:srgbClr val="000000">
                    <a:lumMod val="95000"/>
                    <a:lumOff val="5000"/>
                  </a:srgbClr>
                </a:solidFill>
              </a:rPr>
              <a:t> </a:t>
            </a:r>
            <a:r>
              <a:rPr lang="en-US" altLang="zh-Hans" sz="1400" dirty="0">
                <a:ln w="6350">
                  <a:solidFill>
                    <a:srgbClr val="000000"/>
                  </a:solidFill>
                </a:ln>
                <a:solidFill>
                  <a:srgbClr val="000000">
                    <a:lumMod val="95000"/>
                    <a:lumOff val="5000"/>
                  </a:srgbClr>
                </a:solidFill>
              </a:rPr>
              <a:t>Deploy</a:t>
            </a:r>
            <a:endParaRPr lang="en-US" dirty="0"/>
          </a:p>
        </p:txBody>
      </p:sp>
      <p:sp>
        <p:nvSpPr>
          <p:cNvPr id="38" name="Rectangle 37">
            <a:hlinkClick r:id="rId7" action="ppaction://hlinksldjump"/>
            <a:extLst>
              <a:ext uri="{FF2B5EF4-FFF2-40B4-BE49-F238E27FC236}">
                <a16:creationId xmlns:a16="http://schemas.microsoft.com/office/drawing/2014/main" id="{B0BE1C77-9C6D-2041-91E7-2570DBB6BE15}"/>
              </a:ext>
            </a:extLst>
          </p:cNvPr>
          <p:cNvSpPr/>
          <p:nvPr/>
        </p:nvSpPr>
        <p:spPr>
          <a:xfrm>
            <a:off x="6184511" y="4112339"/>
            <a:ext cx="1596798" cy="130915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Hans" sz="1600" dirty="0">
                <a:solidFill>
                  <a:sysClr val="windowText" lastClr="000000"/>
                </a:solidFill>
              </a:rPr>
              <a:t>Model</a:t>
            </a:r>
            <a:r>
              <a:rPr lang="zh-Hans" altLang="en-US" sz="1600" dirty="0">
                <a:solidFill>
                  <a:sysClr val="windowText" lastClr="000000"/>
                </a:solidFill>
              </a:rPr>
              <a:t> </a:t>
            </a:r>
            <a:r>
              <a:rPr lang="en-US" altLang="zh-Hans" sz="1600" dirty="0">
                <a:solidFill>
                  <a:sysClr val="windowText" lastClr="000000"/>
                </a:solidFill>
              </a:rPr>
              <a:t>Specific</a:t>
            </a:r>
            <a:r>
              <a:rPr lang="zh-Hans" altLang="en-US" sz="1600" dirty="0">
                <a:solidFill>
                  <a:sysClr val="windowText" lastClr="000000"/>
                </a:solidFill>
              </a:rPr>
              <a:t> </a:t>
            </a:r>
            <a:r>
              <a:rPr lang="en-US" altLang="zh-Hans" sz="1600" dirty="0">
                <a:solidFill>
                  <a:sysClr val="windowText" lastClr="000000"/>
                </a:solidFill>
              </a:rPr>
              <a:t>Docker</a:t>
            </a:r>
            <a:r>
              <a:rPr lang="zh-Hans" altLang="en-US" sz="1600" dirty="0">
                <a:solidFill>
                  <a:sysClr val="windowText" lastClr="000000"/>
                </a:solidFill>
              </a:rPr>
              <a:t> </a:t>
            </a:r>
            <a:r>
              <a:rPr lang="en-US" altLang="zh-Hans" sz="1600" dirty="0">
                <a:solidFill>
                  <a:sysClr val="windowText" lastClr="000000"/>
                </a:solidFill>
              </a:rPr>
              <a:t>Image</a:t>
            </a:r>
            <a:endParaRPr lang="en-US" sz="1600" dirty="0">
              <a:solidFill>
                <a:sysClr val="windowText" lastClr="000000"/>
              </a:solidFill>
            </a:endParaRPr>
          </a:p>
        </p:txBody>
      </p:sp>
      <p:cxnSp>
        <p:nvCxnSpPr>
          <p:cNvPr id="44" name="Straight Arrow Connector 43">
            <a:extLst>
              <a:ext uri="{FF2B5EF4-FFF2-40B4-BE49-F238E27FC236}">
                <a16:creationId xmlns:a16="http://schemas.microsoft.com/office/drawing/2014/main" id="{655019F4-44E6-7541-8A93-EC6E305A3853}"/>
              </a:ext>
            </a:extLst>
          </p:cNvPr>
          <p:cNvCxnSpPr>
            <a:cxnSpLocks/>
            <a:stCxn id="21" idx="3"/>
            <a:endCxn id="38" idx="1"/>
          </p:cNvCxnSpPr>
          <p:nvPr/>
        </p:nvCxnSpPr>
        <p:spPr>
          <a:xfrm flipV="1">
            <a:off x="5025852" y="4766917"/>
            <a:ext cx="1158659" cy="53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47" name="Straight Arrow Connector 46">
            <a:extLst>
              <a:ext uri="{FF2B5EF4-FFF2-40B4-BE49-F238E27FC236}">
                <a16:creationId xmlns:a16="http://schemas.microsoft.com/office/drawing/2014/main" id="{E5060824-6590-2241-BDF6-DF3204995EAD}"/>
              </a:ext>
            </a:extLst>
          </p:cNvPr>
          <p:cNvCxnSpPr>
            <a:cxnSpLocks/>
            <a:stCxn id="38" idx="3"/>
          </p:cNvCxnSpPr>
          <p:nvPr/>
        </p:nvCxnSpPr>
        <p:spPr>
          <a:xfrm flipV="1">
            <a:off x="7781309" y="4766916"/>
            <a:ext cx="1549566"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0" name="Rounded Rectangle 49">
            <a:hlinkClick r:id="rId4" action="ppaction://hlinksldjump"/>
            <a:extLst>
              <a:ext uri="{FF2B5EF4-FFF2-40B4-BE49-F238E27FC236}">
                <a16:creationId xmlns:a16="http://schemas.microsoft.com/office/drawing/2014/main" id="{DEDCDC8B-0AE3-3A4B-8757-473559BF648C}"/>
              </a:ext>
            </a:extLst>
          </p:cNvPr>
          <p:cNvSpPr/>
          <p:nvPr/>
        </p:nvSpPr>
        <p:spPr>
          <a:xfrm>
            <a:off x="2002756" y="954617"/>
            <a:ext cx="1868366" cy="218771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1" name="Rounded Rectangle 50">
            <a:hlinkClick r:id="rId6" action="ppaction://hlinksldjump"/>
            <a:extLst>
              <a:ext uri="{FF2B5EF4-FFF2-40B4-BE49-F238E27FC236}">
                <a16:creationId xmlns:a16="http://schemas.microsoft.com/office/drawing/2014/main" id="{62E25496-0709-FF42-B614-56129F45FA0D}"/>
              </a:ext>
            </a:extLst>
          </p:cNvPr>
          <p:cNvSpPr/>
          <p:nvPr/>
        </p:nvSpPr>
        <p:spPr>
          <a:xfrm>
            <a:off x="9331822" y="3038528"/>
            <a:ext cx="2106301" cy="276329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Container</a:t>
            </a: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ln w="12700">
                <a:solidFill>
                  <a:srgbClr val="000000"/>
                </a:solidFill>
              </a:ln>
              <a:solidFill>
                <a:srgbClr val="000000">
                  <a:lumMod val="95000"/>
                  <a:lumOff val="5000"/>
                </a:srgbClr>
              </a:solidFill>
            </a:endParaRPr>
          </a:p>
          <a:p>
            <a:pPr lvl="0" algn="ctr"/>
            <a:endParaRPr lang="en-US" altLang="zh-Hans" sz="1400" dirty="0">
              <a:solidFill>
                <a:sysClr val="windowText" lastClr="000000"/>
              </a:solidFill>
            </a:endParaRPr>
          </a:p>
        </p:txBody>
      </p:sp>
      <p:sp>
        <p:nvSpPr>
          <p:cNvPr id="19" name="TextBox 18">
            <a:extLst>
              <a:ext uri="{FF2B5EF4-FFF2-40B4-BE49-F238E27FC236}">
                <a16:creationId xmlns:a16="http://schemas.microsoft.com/office/drawing/2014/main" id="{88D22907-1720-7C42-88DD-E89650503F5A}"/>
              </a:ext>
            </a:extLst>
          </p:cNvPr>
          <p:cNvSpPr txBox="1"/>
          <p:nvPr/>
        </p:nvSpPr>
        <p:spPr>
          <a:xfrm>
            <a:off x="1265071" y="52320"/>
            <a:ext cx="6380273" cy="369332"/>
          </a:xfrm>
          <a:prstGeom prst="rect">
            <a:avLst/>
          </a:prstGeom>
          <a:noFill/>
        </p:spPr>
        <p:txBody>
          <a:bodyPr wrap="none" rtlCol="0">
            <a:spAutoFit/>
          </a:bodyPr>
          <a:lstStyle/>
          <a:p>
            <a:r>
              <a:rPr lang="en-US" altLang="zh-Hans" b="1" dirty="0"/>
              <a:t>Example:</a:t>
            </a:r>
            <a:r>
              <a:rPr lang="zh-Hans" altLang="en-US" b="1" dirty="0"/>
              <a:t> </a:t>
            </a:r>
            <a:r>
              <a:rPr lang="en-US" b="1" dirty="0"/>
              <a:t>Online Scoring Service Deployment </a:t>
            </a:r>
            <a:r>
              <a:rPr lang="en-US" altLang="zh-Hans" b="1" dirty="0"/>
              <a:t>D</a:t>
            </a:r>
            <a:r>
              <a:rPr lang="en-US" b="1" dirty="0"/>
              <a:t>iagram </a:t>
            </a:r>
          </a:p>
        </p:txBody>
      </p:sp>
      <p:cxnSp>
        <p:nvCxnSpPr>
          <p:cNvPr id="93" name="Straight Connector 92">
            <a:extLst>
              <a:ext uri="{FF2B5EF4-FFF2-40B4-BE49-F238E27FC236}">
                <a16:creationId xmlns:a16="http://schemas.microsoft.com/office/drawing/2014/main" id="{0B22B5D1-D394-A549-8879-F13D4109EF9A}"/>
              </a:ext>
            </a:extLst>
          </p:cNvPr>
          <p:cNvCxnSpPr>
            <a:cxnSpLocks/>
          </p:cNvCxnSpPr>
          <p:nvPr/>
        </p:nvCxnSpPr>
        <p:spPr>
          <a:xfrm>
            <a:off x="2760956" y="5562420"/>
            <a:ext cx="896084" cy="0"/>
          </a:xfrm>
          <a:prstGeom prst="line">
            <a:avLst/>
          </a:prstGeom>
          <a:ln/>
        </p:spPr>
        <p:style>
          <a:lnRef idx="1">
            <a:schemeClr val="dk1"/>
          </a:lnRef>
          <a:fillRef idx="2">
            <a:schemeClr val="dk1"/>
          </a:fillRef>
          <a:effectRef idx="1">
            <a:schemeClr val="dk1"/>
          </a:effectRef>
          <a:fontRef idx="minor">
            <a:schemeClr val="dk1"/>
          </a:fontRef>
        </p:style>
      </p:cxnSp>
      <p:cxnSp>
        <p:nvCxnSpPr>
          <p:cNvPr id="95" name="Straight Connector 94">
            <a:extLst>
              <a:ext uri="{FF2B5EF4-FFF2-40B4-BE49-F238E27FC236}">
                <a16:creationId xmlns:a16="http://schemas.microsoft.com/office/drawing/2014/main" id="{5B5C3919-DA0E-654A-BEF8-A8CB7D5D4CE2}"/>
              </a:ext>
            </a:extLst>
          </p:cNvPr>
          <p:cNvCxnSpPr>
            <a:cxnSpLocks/>
          </p:cNvCxnSpPr>
          <p:nvPr/>
        </p:nvCxnSpPr>
        <p:spPr>
          <a:xfrm>
            <a:off x="3657040" y="3749097"/>
            <a:ext cx="0" cy="1813323"/>
          </a:xfrm>
          <a:prstGeom prst="line">
            <a:avLst/>
          </a:prstGeom>
          <a:ln/>
        </p:spPr>
        <p:style>
          <a:lnRef idx="1">
            <a:schemeClr val="dk1"/>
          </a:lnRef>
          <a:fillRef idx="2">
            <a:schemeClr val="dk1"/>
          </a:fillRef>
          <a:effectRef idx="1">
            <a:schemeClr val="dk1"/>
          </a:effectRef>
          <a:fontRef idx="minor">
            <a:schemeClr val="dk1"/>
          </a:fontRef>
        </p:style>
      </p:cxnSp>
      <p:sp>
        <p:nvSpPr>
          <p:cNvPr id="115" name="TextBox 114">
            <a:extLst>
              <a:ext uri="{FF2B5EF4-FFF2-40B4-BE49-F238E27FC236}">
                <a16:creationId xmlns:a16="http://schemas.microsoft.com/office/drawing/2014/main" id="{60D2D95D-71A3-6643-9A4E-6FA9C878B4E0}"/>
              </a:ext>
            </a:extLst>
          </p:cNvPr>
          <p:cNvSpPr txBox="1"/>
          <p:nvPr/>
        </p:nvSpPr>
        <p:spPr>
          <a:xfrm>
            <a:off x="7740169" y="4508490"/>
            <a:ext cx="1244251" cy="307777"/>
          </a:xfrm>
          <a:prstGeom prst="rect">
            <a:avLst/>
          </a:prstGeom>
          <a:noFill/>
        </p:spPr>
        <p:txBody>
          <a:bodyPr wrap="none" rtlCol="0">
            <a:spAutoFit/>
          </a:bodyPr>
          <a:lstStyle/>
          <a:p>
            <a:pPr lvl="0"/>
            <a:r>
              <a:rPr lang="en-US" altLang="zh-Hans" sz="1400" dirty="0">
                <a:ln w="12700">
                  <a:solidFill>
                    <a:srgbClr val="000000"/>
                  </a:solidFill>
                </a:ln>
                <a:solidFill>
                  <a:srgbClr val="000000">
                    <a:lumMod val="95000"/>
                    <a:lumOff val="5000"/>
                  </a:srgbClr>
                </a:solidFill>
              </a:rPr>
              <a:t>Docker</a:t>
            </a:r>
            <a:r>
              <a:rPr lang="zh-Hans" altLang="en-US" sz="1400" dirty="0">
                <a:ln w="12700">
                  <a:solidFill>
                    <a:srgbClr val="000000"/>
                  </a:solidFill>
                </a:ln>
                <a:solidFill>
                  <a:srgbClr val="000000">
                    <a:lumMod val="95000"/>
                    <a:lumOff val="5000"/>
                  </a:srgbClr>
                </a:solidFill>
              </a:rPr>
              <a:t> </a:t>
            </a:r>
            <a:r>
              <a:rPr lang="en-US" altLang="zh-Hans" sz="1400" dirty="0">
                <a:ln w="12700">
                  <a:solidFill>
                    <a:srgbClr val="000000"/>
                  </a:solidFill>
                </a:ln>
                <a:solidFill>
                  <a:srgbClr val="000000">
                    <a:lumMod val="95000"/>
                    <a:lumOff val="5000"/>
                  </a:srgbClr>
                </a:solidFill>
              </a:rPr>
              <a:t>Build</a:t>
            </a:r>
            <a:endParaRPr lang="en-US" altLang="zh-Hans" sz="1400" dirty="0">
              <a:solidFill>
                <a:sysClr val="windowText" lastClr="000000"/>
              </a:solidFill>
            </a:endParaRPr>
          </a:p>
        </p:txBody>
      </p:sp>
      <p:sp>
        <p:nvSpPr>
          <p:cNvPr id="119" name="Rectangle 118">
            <a:extLst>
              <a:ext uri="{FF2B5EF4-FFF2-40B4-BE49-F238E27FC236}">
                <a16:creationId xmlns:a16="http://schemas.microsoft.com/office/drawing/2014/main" id="{1BAA3F42-F1E5-C344-9A70-089D9F4EE090}"/>
              </a:ext>
            </a:extLst>
          </p:cNvPr>
          <p:cNvSpPr/>
          <p:nvPr/>
        </p:nvSpPr>
        <p:spPr>
          <a:xfrm>
            <a:off x="5607953" y="1433950"/>
            <a:ext cx="842626"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Wrap</a:t>
            </a:r>
            <a:endParaRPr lang="en-US" dirty="0"/>
          </a:p>
        </p:txBody>
      </p:sp>
      <p:sp>
        <p:nvSpPr>
          <p:cNvPr id="123" name="Rectangle 122">
            <a:hlinkClick r:id="rId6" action="ppaction://hlinksldjump"/>
            <a:extLst>
              <a:ext uri="{FF2B5EF4-FFF2-40B4-BE49-F238E27FC236}">
                <a16:creationId xmlns:a16="http://schemas.microsoft.com/office/drawing/2014/main" id="{BB836344-DF78-0D41-BB7D-D9F642620BFB}"/>
              </a:ext>
            </a:extLst>
          </p:cNvPr>
          <p:cNvSpPr/>
          <p:nvPr/>
        </p:nvSpPr>
        <p:spPr>
          <a:xfrm>
            <a:off x="9686363" y="3980211"/>
            <a:ext cx="1382982" cy="1364337"/>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Hans" sz="1600" dirty="0">
                <a:solidFill>
                  <a:sysClr val="windowText" lastClr="000000"/>
                </a:solidFill>
              </a:rPr>
              <a:t>Model</a:t>
            </a:r>
            <a:endParaRPr lang="en-US" sz="1600" dirty="0">
              <a:solidFill>
                <a:sysClr val="windowText" lastClr="000000"/>
              </a:solidFill>
            </a:endParaRPr>
          </a:p>
        </p:txBody>
      </p:sp>
      <p:sp>
        <p:nvSpPr>
          <p:cNvPr id="143" name="Rectangle 142">
            <a:extLst>
              <a:ext uri="{FF2B5EF4-FFF2-40B4-BE49-F238E27FC236}">
                <a16:creationId xmlns:a16="http://schemas.microsoft.com/office/drawing/2014/main" id="{06E54711-FE4A-A844-86E2-3029E1F1C6CC}"/>
              </a:ext>
            </a:extLst>
          </p:cNvPr>
          <p:cNvSpPr/>
          <p:nvPr/>
        </p:nvSpPr>
        <p:spPr>
          <a:xfrm>
            <a:off x="5197755" y="4532888"/>
            <a:ext cx="657522" cy="307777"/>
          </a:xfrm>
          <a:prstGeom prst="rect">
            <a:avLst/>
          </a:prstGeom>
        </p:spPr>
        <p:txBody>
          <a:bodyPr wrap="square">
            <a:spAutoFit/>
          </a:bodyPr>
          <a:lstStyle/>
          <a:p>
            <a:r>
              <a:rPr lang="en-US" altLang="zh-Hans" sz="1400" dirty="0">
                <a:ln w="6350">
                  <a:solidFill>
                    <a:srgbClr val="000000"/>
                  </a:solidFill>
                </a:ln>
                <a:solidFill>
                  <a:srgbClr val="000000">
                    <a:lumMod val="95000"/>
                    <a:lumOff val="5000"/>
                  </a:srgbClr>
                </a:solidFill>
              </a:rPr>
              <a:t>Build</a:t>
            </a:r>
            <a:endParaRPr lang="en-US" dirty="0"/>
          </a:p>
        </p:txBody>
      </p:sp>
      <p:cxnSp>
        <p:nvCxnSpPr>
          <p:cNvPr id="147" name="Straight Arrow Connector 146">
            <a:extLst>
              <a:ext uri="{FF2B5EF4-FFF2-40B4-BE49-F238E27FC236}">
                <a16:creationId xmlns:a16="http://schemas.microsoft.com/office/drawing/2014/main" id="{FBE2443B-360C-D349-B619-5CD90231A6A6}"/>
              </a:ext>
            </a:extLst>
          </p:cNvPr>
          <p:cNvCxnSpPr>
            <a:cxnSpLocks/>
          </p:cNvCxnSpPr>
          <p:nvPr/>
        </p:nvCxnSpPr>
        <p:spPr>
          <a:xfrm>
            <a:off x="777299" y="3734346"/>
            <a:ext cx="1184336" cy="1475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150" name="Straight Connector 149">
            <a:extLst>
              <a:ext uri="{FF2B5EF4-FFF2-40B4-BE49-F238E27FC236}">
                <a16:creationId xmlns:a16="http://schemas.microsoft.com/office/drawing/2014/main" id="{898D8028-1C6E-4F49-B2A4-B89CC8C9797D}"/>
              </a:ext>
            </a:extLst>
          </p:cNvPr>
          <p:cNvCxnSpPr>
            <a:cxnSpLocks/>
          </p:cNvCxnSpPr>
          <p:nvPr/>
        </p:nvCxnSpPr>
        <p:spPr>
          <a:xfrm>
            <a:off x="777299" y="2786362"/>
            <a:ext cx="0" cy="962735"/>
          </a:xfrm>
          <a:prstGeom prst="line">
            <a:avLst/>
          </a:prstGeom>
          <a:ln/>
        </p:spPr>
        <p:style>
          <a:lnRef idx="1">
            <a:schemeClr val="dk1"/>
          </a:lnRef>
          <a:fillRef idx="2">
            <a:schemeClr val="dk1"/>
          </a:fillRef>
          <a:effectRef idx="1">
            <a:schemeClr val="dk1"/>
          </a:effectRef>
          <a:fontRef idx="minor">
            <a:schemeClr val="dk1"/>
          </a:fontRef>
        </p:style>
      </p:cxnSp>
      <p:sp>
        <p:nvSpPr>
          <p:cNvPr id="45" name="Rectangle 44">
            <a:hlinkClick r:id="rId4" action="ppaction://hlinksldjump"/>
            <a:extLst>
              <a:ext uri="{FF2B5EF4-FFF2-40B4-BE49-F238E27FC236}">
                <a16:creationId xmlns:a16="http://schemas.microsoft.com/office/drawing/2014/main" id="{D72BDD1B-7D5C-CB4F-BCBB-8A8D36B8E137}"/>
              </a:ext>
            </a:extLst>
          </p:cNvPr>
          <p:cNvSpPr/>
          <p:nvPr/>
        </p:nvSpPr>
        <p:spPr>
          <a:xfrm>
            <a:off x="2213570" y="1219606"/>
            <a:ext cx="1422998"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Deploy</a:t>
            </a:r>
            <a:r>
              <a:rPr lang="zh-Hans" altLang="en-US" sz="1600" dirty="0">
                <a:solidFill>
                  <a:sysClr val="windowText" lastClr="000000"/>
                </a:solidFill>
              </a:rPr>
              <a:t> </a:t>
            </a:r>
            <a:r>
              <a:rPr lang="en-US" altLang="zh-Hans" sz="1600" dirty="0">
                <a:solidFill>
                  <a:sysClr val="windowText" lastClr="000000"/>
                </a:solidFill>
              </a:rPr>
              <a:t>Template</a:t>
            </a:r>
            <a:endParaRPr lang="en-US" sz="1600" dirty="0">
              <a:solidFill>
                <a:sysClr val="windowText" lastClr="000000"/>
              </a:solidFill>
            </a:endParaRPr>
          </a:p>
        </p:txBody>
      </p:sp>
      <p:sp>
        <p:nvSpPr>
          <p:cNvPr id="46" name="Rectangle 45">
            <a:hlinkClick r:id="rId4" action="ppaction://hlinksldjump"/>
            <a:extLst>
              <a:ext uri="{FF2B5EF4-FFF2-40B4-BE49-F238E27FC236}">
                <a16:creationId xmlns:a16="http://schemas.microsoft.com/office/drawing/2014/main" id="{5D237C15-AF66-E746-A461-F1D28D34650C}"/>
              </a:ext>
            </a:extLst>
          </p:cNvPr>
          <p:cNvSpPr/>
          <p:nvPr/>
        </p:nvSpPr>
        <p:spPr>
          <a:xfrm>
            <a:off x="2208463" y="2064665"/>
            <a:ext cx="1491364" cy="8504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400" dirty="0">
                <a:solidFill>
                  <a:sysClr val="windowText" lastClr="000000"/>
                </a:solidFill>
              </a:rPr>
              <a:t>Model</a:t>
            </a:r>
            <a:r>
              <a:rPr lang="zh-Hans" altLang="en-US" sz="1400" dirty="0">
                <a:solidFill>
                  <a:sysClr val="windowText" lastClr="000000"/>
                </a:solidFill>
              </a:rPr>
              <a:t> </a:t>
            </a:r>
            <a:r>
              <a:rPr lang="en-US" altLang="zh-Hans" sz="1400" dirty="0">
                <a:solidFill>
                  <a:sysClr val="windowText" lastClr="000000"/>
                </a:solidFill>
              </a:rPr>
              <a:t>Specific</a:t>
            </a:r>
            <a:r>
              <a:rPr lang="zh-Hans" altLang="en-US" sz="1400" dirty="0">
                <a:solidFill>
                  <a:sysClr val="windowText" lastClr="000000"/>
                </a:solidFill>
              </a:rPr>
              <a:t> </a:t>
            </a:r>
            <a:r>
              <a:rPr lang="en-US" altLang="zh-Hans" sz="1400" dirty="0">
                <a:solidFill>
                  <a:sysClr val="windowText" lastClr="000000"/>
                </a:solidFill>
              </a:rPr>
              <a:t>Deploy</a:t>
            </a:r>
            <a:r>
              <a:rPr lang="zh-Hans" altLang="en-US" sz="1400" dirty="0">
                <a:solidFill>
                  <a:sysClr val="windowText" lastClr="000000"/>
                </a:solidFill>
              </a:rPr>
              <a:t> </a:t>
            </a:r>
            <a:r>
              <a:rPr lang="en-US" altLang="zh-Hans" sz="1400" dirty="0">
                <a:solidFill>
                  <a:sysClr val="windowText" lastClr="000000"/>
                </a:solidFill>
              </a:rPr>
              <a:t>Code/metadata</a:t>
            </a:r>
            <a:endParaRPr lang="en-US" sz="1400" dirty="0">
              <a:solidFill>
                <a:sysClr val="windowText" lastClr="000000"/>
              </a:solidFill>
            </a:endParaRPr>
          </a:p>
        </p:txBody>
      </p:sp>
      <p:sp>
        <p:nvSpPr>
          <p:cNvPr id="48" name="Rectangle 47">
            <a:hlinkClick r:id="rId3" action="ppaction://hlinksldjump"/>
            <a:extLst>
              <a:ext uri="{FF2B5EF4-FFF2-40B4-BE49-F238E27FC236}">
                <a16:creationId xmlns:a16="http://schemas.microsoft.com/office/drawing/2014/main" id="{82E3DB23-E15B-3A45-BF76-CB2CF6D657BC}"/>
              </a:ext>
            </a:extLst>
          </p:cNvPr>
          <p:cNvSpPr/>
          <p:nvPr/>
        </p:nvSpPr>
        <p:spPr>
          <a:xfrm>
            <a:off x="10959772" y="1424658"/>
            <a:ext cx="905185"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Trained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sp>
        <p:nvSpPr>
          <p:cNvPr id="49" name="Rectangle 48">
            <a:hlinkClick r:id="rId3" action="ppaction://hlinksldjump"/>
            <a:extLst>
              <a:ext uri="{FF2B5EF4-FFF2-40B4-BE49-F238E27FC236}">
                <a16:creationId xmlns:a16="http://schemas.microsoft.com/office/drawing/2014/main" id="{7CEFE6DB-1A71-3B48-9D8F-55CF3F2D61C2}"/>
              </a:ext>
            </a:extLst>
          </p:cNvPr>
          <p:cNvSpPr/>
          <p:nvPr/>
        </p:nvSpPr>
        <p:spPr>
          <a:xfrm>
            <a:off x="8820173" y="1428208"/>
            <a:ext cx="1125361" cy="59574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zh-Hans" sz="1600" dirty="0">
                <a:solidFill>
                  <a:sysClr val="windowText" lastClr="000000"/>
                </a:solidFill>
              </a:rPr>
              <a:t>Serialized</a:t>
            </a:r>
            <a:r>
              <a:rPr lang="zh-Hans" altLang="en-US" sz="1600" dirty="0">
                <a:solidFill>
                  <a:sysClr val="windowText" lastClr="000000"/>
                </a:solidFill>
              </a:rPr>
              <a:t> </a:t>
            </a:r>
            <a:r>
              <a:rPr lang="en-US" altLang="zh-Hans" sz="1600" dirty="0">
                <a:solidFill>
                  <a:sysClr val="windowText" lastClr="000000"/>
                </a:solidFill>
              </a:rPr>
              <a:t>Model</a:t>
            </a:r>
            <a:endParaRPr lang="en-US" sz="1600" dirty="0">
              <a:solidFill>
                <a:sysClr val="windowText" lastClr="000000"/>
              </a:solidFill>
            </a:endParaRPr>
          </a:p>
        </p:txBody>
      </p:sp>
      <p:cxnSp>
        <p:nvCxnSpPr>
          <p:cNvPr id="52" name="Straight Arrow Connector 51">
            <a:hlinkClick r:id="rId3" action="ppaction://hlinksldjump"/>
            <a:extLst>
              <a:ext uri="{FF2B5EF4-FFF2-40B4-BE49-F238E27FC236}">
                <a16:creationId xmlns:a16="http://schemas.microsoft.com/office/drawing/2014/main" id="{0C7E7468-393D-EB43-A412-858C92B84B03}"/>
              </a:ext>
            </a:extLst>
          </p:cNvPr>
          <p:cNvCxnSpPr>
            <a:cxnSpLocks/>
            <a:stCxn id="48" idx="1"/>
            <a:endCxn id="49" idx="3"/>
          </p:cNvCxnSpPr>
          <p:nvPr/>
        </p:nvCxnSpPr>
        <p:spPr>
          <a:xfrm flipH="1">
            <a:off x="9945534" y="1722531"/>
            <a:ext cx="1014238"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53" name="Straight Arrow Connector 52">
            <a:hlinkClick r:id="rId3" action="ppaction://hlinksldjump"/>
            <a:extLst>
              <a:ext uri="{FF2B5EF4-FFF2-40B4-BE49-F238E27FC236}">
                <a16:creationId xmlns:a16="http://schemas.microsoft.com/office/drawing/2014/main" id="{26D96913-107C-1C49-99BA-67E5E34999E4}"/>
              </a:ext>
            </a:extLst>
          </p:cNvPr>
          <p:cNvCxnSpPr>
            <a:cxnSpLocks/>
            <a:stCxn id="49" idx="1"/>
          </p:cNvCxnSpPr>
          <p:nvPr/>
        </p:nvCxnSpPr>
        <p:spPr>
          <a:xfrm flipH="1" flipV="1">
            <a:off x="7698010" y="1722531"/>
            <a:ext cx="1122163" cy="355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1" name="Action Button: Back or Previous 40">
            <a:hlinkClick r:id="rId8" action="ppaction://hlinksldjump" highlightClick="1"/>
            <a:extLst>
              <a:ext uri="{FF2B5EF4-FFF2-40B4-BE49-F238E27FC236}">
                <a16:creationId xmlns:a16="http://schemas.microsoft.com/office/drawing/2014/main" id="{F32C6C15-33C5-B04D-996F-88A8FB52CD3E}"/>
              </a:ext>
            </a:extLst>
          </p:cNvPr>
          <p:cNvSpPr/>
          <p:nvPr/>
        </p:nvSpPr>
        <p:spPr>
          <a:xfrm>
            <a:off x="11069345" y="638710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213191"/>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7" name="TextBox 6">
            <a:extLst>
              <a:ext uri="{FF2B5EF4-FFF2-40B4-BE49-F238E27FC236}">
                <a16:creationId xmlns:a16="http://schemas.microsoft.com/office/drawing/2014/main" id="{7D7207C3-D7F9-D541-9525-868779256C90}"/>
              </a:ext>
            </a:extLst>
          </p:cNvPr>
          <p:cNvSpPr txBox="1"/>
          <p:nvPr/>
        </p:nvSpPr>
        <p:spPr>
          <a:xfrm>
            <a:off x="1207851" y="5280091"/>
            <a:ext cx="3688830" cy="430887"/>
          </a:xfrm>
          <a:prstGeom prst="rect">
            <a:avLst/>
          </a:prstGeom>
          <a:noFill/>
        </p:spPr>
        <p:txBody>
          <a:bodyPr wrap="none" rtlCol="0">
            <a:spAutoFit/>
          </a:bodyPr>
          <a:lstStyle/>
          <a:p>
            <a:r>
              <a:rPr lang="en-US" altLang="zh-Hans" sz="2200" b="1" dirty="0"/>
              <a:t>Environment</a:t>
            </a:r>
            <a:r>
              <a:rPr lang="en-US" sz="2200" b="1" dirty="0"/>
              <a:t> in Container</a:t>
            </a:r>
          </a:p>
        </p:txBody>
      </p:sp>
      <p:sp>
        <p:nvSpPr>
          <p:cNvPr id="15" name="TextBox 14">
            <a:extLst>
              <a:ext uri="{FF2B5EF4-FFF2-40B4-BE49-F238E27FC236}">
                <a16:creationId xmlns:a16="http://schemas.microsoft.com/office/drawing/2014/main" id="{96FC6C19-5171-4E4A-92DC-5A3E1EBC979E}"/>
              </a:ext>
            </a:extLst>
          </p:cNvPr>
          <p:cNvSpPr txBox="1"/>
          <p:nvPr/>
        </p:nvSpPr>
        <p:spPr>
          <a:xfrm>
            <a:off x="1024893" y="604239"/>
            <a:ext cx="4877143" cy="584775"/>
          </a:xfrm>
          <a:prstGeom prst="rect">
            <a:avLst/>
          </a:prstGeom>
          <a:noFill/>
        </p:spPr>
        <p:txBody>
          <a:bodyPr wrap="square" rtlCol="0">
            <a:spAutoFit/>
          </a:bodyPr>
          <a:lstStyle/>
          <a:p>
            <a:r>
              <a:rPr lang="en-US" sz="3200" b="1" dirty="0"/>
              <a:t>CONTAINERIZATION!</a:t>
            </a:r>
          </a:p>
        </p:txBody>
      </p:sp>
      <p:sp>
        <p:nvSpPr>
          <p:cNvPr id="16" name="Action Button: Back or Previous 15">
            <a:hlinkClick r:id="rId3" action="ppaction://hlinksldjump" highlightClick="1"/>
            <a:extLst>
              <a:ext uri="{FF2B5EF4-FFF2-40B4-BE49-F238E27FC236}">
                <a16:creationId xmlns:a16="http://schemas.microsoft.com/office/drawing/2014/main" id="{8C53E506-8C08-EE44-9996-9658C7527927}"/>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EE4895-BA03-4D4F-BA75-3E03645FC8D2}"/>
              </a:ext>
            </a:extLst>
          </p:cNvPr>
          <p:cNvPicPr>
            <a:picLocks noChangeAspect="1"/>
          </p:cNvPicPr>
          <p:nvPr/>
        </p:nvPicPr>
        <p:blipFill>
          <a:blip r:embed="rId4"/>
          <a:stretch>
            <a:fillRect/>
          </a:stretch>
        </p:blipFill>
        <p:spPr>
          <a:xfrm>
            <a:off x="1930730" y="1347850"/>
            <a:ext cx="6263588" cy="2746746"/>
          </a:xfrm>
          <a:prstGeom prst="rect">
            <a:avLst/>
          </a:prstGeom>
        </p:spPr>
      </p:pic>
      <p:pic>
        <p:nvPicPr>
          <p:cNvPr id="11" name="Picture 10">
            <a:extLst>
              <a:ext uri="{FF2B5EF4-FFF2-40B4-BE49-F238E27FC236}">
                <a16:creationId xmlns:a16="http://schemas.microsoft.com/office/drawing/2014/main" id="{86C3B8E3-C27A-AE46-A8D3-264191E78B3F}"/>
              </a:ext>
            </a:extLst>
          </p:cNvPr>
          <p:cNvPicPr>
            <a:picLocks noChangeAspect="1"/>
          </p:cNvPicPr>
          <p:nvPr/>
        </p:nvPicPr>
        <p:blipFill>
          <a:blip r:embed="rId4"/>
          <a:stretch>
            <a:fillRect/>
          </a:stretch>
        </p:blipFill>
        <p:spPr>
          <a:xfrm>
            <a:off x="5006439" y="3213882"/>
            <a:ext cx="6536206" cy="2774022"/>
          </a:xfrm>
          <a:prstGeom prst="rect">
            <a:avLst/>
          </a:prstGeom>
        </p:spPr>
      </p:pic>
      <p:pic>
        <p:nvPicPr>
          <p:cNvPr id="17" name="Picture 16">
            <a:extLst>
              <a:ext uri="{FF2B5EF4-FFF2-40B4-BE49-F238E27FC236}">
                <a16:creationId xmlns:a16="http://schemas.microsoft.com/office/drawing/2014/main" id="{52EC289D-D150-5C4C-A969-BC3E2380E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5114">
            <a:off x="3976212" y="1840696"/>
            <a:ext cx="2972645" cy="1486323"/>
          </a:xfrm>
          <a:prstGeom prst="rect">
            <a:avLst/>
          </a:prstGeom>
          <a:scene3d>
            <a:camera prst="perspectiveContrastingRightFacing" fov="0">
              <a:rot lat="0" lon="21000000" rev="0"/>
            </a:camera>
            <a:lightRig rig="threePt" dir="t"/>
          </a:scene3d>
        </p:spPr>
      </p:pic>
      <p:pic>
        <p:nvPicPr>
          <p:cNvPr id="18" name="Picture 17">
            <a:extLst>
              <a:ext uri="{FF2B5EF4-FFF2-40B4-BE49-F238E27FC236}">
                <a16:creationId xmlns:a16="http://schemas.microsoft.com/office/drawing/2014/main" id="{24B152DB-2040-8F4C-AC5A-55E432578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17471">
            <a:off x="7661367" y="3739727"/>
            <a:ext cx="1834114" cy="1421438"/>
          </a:xfrm>
          <a:prstGeom prst="rect">
            <a:avLst/>
          </a:prstGeom>
          <a:scene3d>
            <a:camera prst="orthographicFront">
              <a:rot lat="0" lon="20999974" rev="0"/>
            </a:camera>
            <a:lightRig rig="threePt" dir="t"/>
          </a:scene3d>
        </p:spPr>
      </p:pic>
    </p:spTree>
    <p:extLst>
      <p:ext uri="{BB962C8B-B14F-4D97-AF65-F5344CB8AC3E}">
        <p14:creationId xmlns:p14="http://schemas.microsoft.com/office/powerpoint/2010/main" val="210142235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265746" y="944337"/>
            <a:ext cx="10852029" cy="1938974"/>
          </a:xfrm>
        </p:spPr>
        <p:txBody>
          <a:bodyPr/>
          <a:lstStyle/>
          <a:p>
            <a:endParaRPr lang="en-US" dirty="0"/>
          </a:p>
          <a:p>
            <a:endParaRPr lang="en-US" dirty="0"/>
          </a:p>
          <a:p>
            <a:r>
              <a:rPr lang="en-US" altLang="zh-Hans" dirty="0">
                <a:solidFill>
                  <a:schemeClr val="accent2">
                    <a:lumMod val="50000"/>
                  </a:schemeClr>
                </a:solidFill>
              </a:rPr>
              <a:t>Thank</a:t>
            </a:r>
            <a:r>
              <a:rPr lang="zh-Hans" altLang="en-US" dirty="0">
                <a:solidFill>
                  <a:schemeClr val="accent2">
                    <a:lumMod val="50000"/>
                  </a:schemeClr>
                </a:solidFill>
              </a:rPr>
              <a:t> </a:t>
            </a:r>
            <a:r>
              <a:rPr lang="en-US" altLang="zh-Hans" dirty="0">
                <a:solidFill>
                  <a:schemeClr val="accent2">
                    <a:lumMod val="50000"/>
                  </a:schemeClr>
                </a:solidFill>
              </a:rPr>
              <a:t>you</a:t>
            </a:r>
            <a:endParaRPr lang="en-US" dirty="0">
              <a:solidFill>
                <a:schemeClr val="accent2">
                  <a:lumMod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656" y="2627454"/>
            <a:ext cx="2520445" cy="2913366"/>
          </a:xfrm>
          <a:prstGeom prst="rect">
            <a:avLst/>
          </a:prstGeom>
        </p:spPr>
      </p:pic>
      <p:sp>
        <p:nvSpPr>
          <p:cNvPr id="5" name="Text Placeholder 6">
            <a:extLst>
              <a:ext uri="{FF2B5EF4-FFF2-40B4-BE49-F238E27FC236}">
                <a16:creationId xmlns:a16="http://schemas.microsoft.com/office/drawing/2014/main" id="{AA467896-57AE-FA44-9B95-267D01AA0906}"/>
              </a:ext>
            </a:extLst>
          </p:cNvPr>
          <p:cNvSpPr txBox="1">
            <a:spLocks/>
          </p:cNvSpPr>
          <p:nvPr/>
        </p:nvSpPr>
        <p:spPr>
          <a:xfrm>
            <a:off x="4538546" y="2627454"/>
            <a:ext cx="7653454" cy="2520092"/>
          </a:xfrm>
          <a:prstGeom prst="rect">
            <a:avLst/>
          </a:prstGeom>
        </p:spPr>
        <p:txBody>
          <a:bodyPr vert="horz" lIns="91424" tIns="45711" rIns="91424" bIns="45711" rtlCol="0" anchor="t" anchorCtr="0">
            <a:noAutofit/>
          </a:bodyPr>
          <a:lstStyle>
            <a:lvl1pPr marL="0" indent="0" algn="l" defTabSz="457039" rtl="0" eaLnBrk="1" latinLnBrk="0" hangingPunct="1">
              <a:lnSpc>
                <a:spcPct val="95000"/>
              </a:lnSpc>
              <a:spcBef>
                <a:spcPts val="1800"/>
              </a:spcBef>
              <a:buFontTx/>
              <a:buNone/>
              <a:defRPr sz="2200" b="0" i="0" kern="1200" cap="none" spc="-31" baseline="0">
                <a:solidFill>
                  <a:schemeClr val="tx1"/>
                </a:solidFill>
                <a:latin typeface="+mn-lt"/>
                <a:ea typeface="+mn-ea"/>
                <a:cs typeface="Avenir Next Demi Bold"/>
              </a:defRPr>
            </a:lvl1pPr>
            <a:lvl2pPr marL="457015" indent="0" algn="l" defTabSz="457039" rtl="0" eaLnBrk="1" latinLnBrk="0" hangingPunct="1">
              <a:lnSpc>
                <a:spcPct val="95000"/>
              </a:lnSpc>
              <a:spcBef>
                <a:spcPts val="400"/>
              </a:spcBef>
              <a:spcAft>
                <a:spcPts val="400"/>
              </a:spcAft>
              <a:buClrTx/>
              <a:buSzPct val="90000"/>
              <a:buFontTx/>
              <a:buNone/>
              <a:defRPr sz="1500" kern="1200" spc="0" baseline="0">
                <a:solidFill>
                  <a:schemeClr val="bg1"/>
                </a:solidFill>
                <a:latin typeface="+mn-lt"/>
                <a:ea typeface="+mn-ea"/>
                <a:cs typeface="+mn-cs"/>
              </a:defRPr>
            </a:lvl2pPr>
            <a:lvl3pPr marL="914033" indent="0" algn="l" defTabSz="457039" rtl="0" eaLnBrk="1" latinLnBrk="0" hangingPunct="1">
              <a:lnSpc>
                <a:spcPct val="95000"/>
              </a:lnSpc>
              <a:spcBef>
                <a:spcPts val="400"/>
              </a:spcBef>
              <a:spcAft>
                <a:spcPts val="400"/>
              </a:spcAft>
              <a:buClrTx/>
              <a:buSzPct val="90000"/>
              <a:buFontTx/>
              <a:buNone/>
              <a:defRPr sz="1500" i="0" kern="1200" spc="0" baseline="0">
                <a:solidFill>
                  <a:schemeClr val="bg1"/>
                </a:solidFill>
                <a:latin typeface="+mn-lt"/>
                <a:ea typeface="+mn-ea"/>
                <a:cs typeface="+mn-cs"/>
              </a:defRPr>
            </a:lvl3pPr>
            <a:lvl4pPr marL="1371048" indent="0" algn="l" defTabSz="457039" rtl="0" eaLnBrk="1" latinLnBrk="0" hangingPunct="1">
              <a:lnSpc>
                <a:spcPct val="95000"/>
              </a:lnSpc>
              <a:spcBef>
                <a:spcPts val="400"/>
              </a:spcBef>
              <a:spcAft>
                <a:spcPts val="400"/>
              </a:spcAft>
              <a:buClrTx/>
              <a:buSzPct val="100000"/>
              <a:buFontTx/>
              <a:buNone/>
              <a:defRPr sz="1500" b="0" i="0" kern="1200" spc="0">
                <a:solidFill>
                  <a:schemeClr val="bg1"/>
                </a:solidFill>
                <a:latin typeface="+mn-lt"/>
                <a:ea typeface="+mn-ea"/>
                <a:cs typeface="+mn-cs"/>
              </a:defRPr>
            </a:lvl4pPr>
            <a:lvl5pPr marL="1828061" indent="0" algn="l" defTabSz="457039" rtl="0" eaLnBrk="1" latinLnBrk="0" hangingPunct="1">
              <a:lnSpc>
                <a:spcPct val="95000"/>
              </a:lnSpc>
              <a:spcBef>
                <a:spcPts val="400"/>
              </a:spcBef>
              <a:spcAft>
                <a:spcPts val="400"/>
              </a:spcAft>
              <a:buClr>
                <a:schemeClr val="tx1"/>
              </a:buClr>
              <a:buSzPct val="90000"/>
              <a:buFontTx/>
              <a:buNone/>
              <a:defRPr sz="1500" kern="1200" spc="0" baseline="0">
                <a:solidFill>
                  <a:schemeClr val="bg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r>
              <a:rPr lang="en-US" altLang="zh-CN" sz="2800" b="1" dirty="0"/>
              <a:t>Hope</a:t>
            </a:r>
            <a:r>
              <a:rPr lang="en-US" altLang="zh-Hans" sz="2800" b="1" dirty="0"/>
              <a:t> (</a:t>
            </a:r>
            <a:r>
              <a:rPr lang="en-US" altLang="zh-Hans" sz="2800" b="1" dirty="0" err="1"/>
              <a:t>Xinwei</a:t>
            </a:r>
            <a:r>
              <a:rPr lang="en-US" altLang="zh-Hans" sz="2800" b="1" dirty="0"/>
              <a:t>)</a:t>
            </a:r>
            <a:r>
              <a:rPr lang="zh-CN" altLang="en-US" sz="2800" b="1" dirty="0"/>
              <a:t> </a:t>
            </a:r>
            <a:r>
              <a:rPr lang="en-US" altLang="zh-CN" sz="2800" b="1" dirty="0"/>
              <a:t>Wang</a:t>
            </a:r>
            <a:endParaRPr lang="en-US" altLang="zh-CN" sz="2800" dirty="0"/>
          </a:p>
          <a:p>
            <a:r>
              <a:rPr lang="en-US" altLang="zh-CN" b="1" dirty="0">
                <a:solidFill>
                  <a:schemeClr val="accent1">
                    <a:lumMod val="75000"/>
                  </a:schemeClr>
                </a:solidFill>
              </a:rPr>
              <a:t>Email</a:t>
            </a:r>
            <a:r>
              <a:rPr lang="en-US" altLang="zh-CN" dirty="0"/>
              <a:t>:</a:t>
            </a:r>
            <a:r>
              <a:rPr lang="zh-CN" altLang="en-US" dirty="0"/>
              <a:t> </a:t>
            </a:r>
            <a:r>
              <a:rPr lang="en-US" altLang="zh-Hans" u="sng" dirty="0"/>
              <a:t>xinweiwang3@gmail.com</a:t>
            </a:r>
            <a:endParaRPr lang="en-US" altLang="zh-CN" u="sng" dirty="0"/>
          </a:p>
          <a:p>
            <a:r>
              <a:rPr lang="en-US" altLang="zh-Hans" b="1" dirty="0" err="1">
                <a:solidFill>
                  <a:schemeClr val="accent1">
                    <a:lumMod val="75000"/>
                  </a:schemeClr>
                </a:solidFill>
              </a:rPr>
              <a:t>Linkedin</a:t>
            </a:r>
            <a:r>
              <a:rPr lang="en-US" altLang="zh-CN" dirty="0"/>
              <a:t>: </a:t>
            </a:r>
            <a:r>
              <a:rPr lang="en-US" altLang="zh-CN" u="sng" dirty="0"/>
              <a:t>https://</a:t>
            </a:r>
            <a:r>
              <a:rPr lang="en-US" altLang="zh-CN" u="sng" dirty="0" err="1"/>
              <a:t>www.linkedin.com</a:t>
            </a:r>
            <a:r>
              <a:rPr lang="en-US" altLang="zh-CN" u="sng" dirty="0"/>
              <a:t>/in/</a:t>
            </a:r>
            <a:r>
              <a:rPr lang="en-US" altLang="zh-CN" u="sng" dirty="0" err="1"/>
              <a:t>xinweiwanglinkedin</a:t>
            </a:r>
            <a:r>
              <a:rPr lang="en-US" altLang="zh-CN" u="sng" dirty="0"/>
              <a:t>/</a:t>
            </a:r>
          </a:p>
          <a:p>
            <a:r>
              <a:rPr lang="en-US" altLang="zh-CN" b="1" dirty="0">
                <a:solidFill>
                  <a:schemeClr val="accent1">
                    <a:lumMod val="75000"/>
                  </a:schemeClr>
                </a:solidFill>
              </a:rPr>
              <a:t>Twitter</a:t>
            </a:r>
            <a:r>
              <a:rPr lang="en-US" altLang="zh-CN" dirty="0"/>
              <a:t>:</a:t>
            </a:r>
            <a:r>
              <a:rPr lang="zh-CN" altLang="en-US" dirty="0"/>
              <a:t> </a:t>
            </a:r>
            <a:r>
              <a:rPr lang="en-US" altLang="zh-CN" sz="2000" u="sng" dirty="0"/>
              <a:t>@</a:t>
            </a:r>
            <a:r>
              <a:rPr lang="en-US" altLang="zh-CN" u="sng" dirty="0" err="1"/>
              <a:t>Hope</a:t>
            </a:r>
            <a:r>
              <a:rPr lang="en-US" altLang="zh-Hans" u="sng" dirty="0" err="1"/>
              <a:t>Xinwei</a:t>
            </a:r>
            <a:endParaRPr lang="en-US" u="sng" dirty="0"/>
          </a:p>
        </p:txBody>
      </p:sp>
    </p:spTree>
    <p:extLst>
      <p:ext uri="{BB962C8B-B14F-4D97-AF65-F5344CB8AC3E}">
        <p14:creationId xmlns:p14="http://schemas.microsoft.com/office/powerpoint/2010/main" val="93816934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7417" y="1008948"/>
            <a:ext cx="11108311" cy="546731"/>
          </a:xfrm>
        </p:spPr>
        <p:txBody>
          <a:bodyPr/>
          <a:lstStyle/>
          <a:p>
            <a:r>
              <a:rPr lang="en-US" sz="3600" dirty="0">
                <a:cs typeface="AvenirNext forINTUIT Bold" charset="0"/>
              </a:rPr>
              <a:t>What is a Machine Learning Platform?</a:t>
            </a:r>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6" name="Text Placeholder 1">
            <a:extLst>
              <a:ext uri="{FF2B5EF4-FFF2-40B4-BE49-F238E27FC236}">
                <a16:creationId xmlns:a16="http://schemas.microsoft.com/office/drawing/2014/main" id="{E3ECB453-06A5-E444-AB11-630F6CF503C7}"/>
              </a:ext>
            </a:extLst>
          </p:cNvPr>
          <p:cNvSpPr txBox="1">
            <a:spLocks/>
          </p:cNvSpPr>
          <p:nvPr/>
        </p:nvSpPr>
        <p:spPr>
          <a:xfrm>
            <a:off x="290945" y="2178607"/>
            <a:ext cx="11168743" cy="2989767"/>
          </a:xfrm>
          <a:prstGeom prst="rect">
            <a:avLst/>
          </a:prstGeom>
        </p:spPr>
        <p:txBody>
          <a:bodyPr vert="horz" wrap="square" lIns="91416" tIns="45707" rIns="91416" bIns="45707" rtlCol="0" anchor="ctr">
            <a:sp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marL="571500" lvl="0" indent="-571500">
              <a:lnSpc>
                <a:spcPct val="150000"/>
              </a:lnSpc>
              <a:buFont typeface="Arial" panose="020B0604020202020204" pitchFamily="34" charset="0"/>
              <a:buChar char="•"/>
              <a:defRPr/>
            </a:pPr>
            <a:r>
              <a:rPr lang="en-US" altLang="zh-Hans" dirty="0">
                <a:solidFill>
                  <a:schemeClr val="tx1"/>
                </a:solidFill>
              </a:rPr>
              <a:t>Manages the entire lifecycle of an ML model</a:t>
            </a:r>
          </a:p>
          <a:p>
            <a:pPr marL="571500" lvl="0" indent="-571500">
              <a:lnSpc>
                <a:spcPct val="150000"/>
              </a:lnSpc>
              <a:buFont typeface="Arial" panose="020B0604020202020204" pitchFamily="34" charset="0"/>
              <a:buChar char="•"/>
              <a:defRPr/>
            </a:pPr>
            <a:r>
              <a:rPr lang="en-US" altLang="zh-Hans" dirty="0">
                <a:solidFill>
                  <a:schemeClr val="tx1"/>
                </a:solidFill>
              </a:rPr>
              <a:t>Includes automating and accelerating the delivery of ML applications</a:t>
            </a:r>
          </a:p>
        </p:txBody>
      </p:sp>
      <p:sp>
        <p:nvSpPr>
          <p:cNvPr id="2" name="TextBox 1">
            <a:extLst>
              <a:ext uri="{FF2B5EF4-FFF2-40B4-BE49-F238E27FC236}">
                <a16:creationId xmlns:a16="http://schemas.microsoft.com/office/drawing/2014/main" id="{B61D9C46-2754-FE44-A13E-5E64652E0D34}"/>
              </a:ext>
            </a:extLst>
          </p:cNvPr>
          <p:cNvSpPr txBox="1"/>
          <p:nvPr/>
        </p:nvSpPr>
        <p:spPr>
          <a:xfrm>
            <a:off x="1495168" y="7315200"/>
            <a:ext cx="184731" cy="369332"/>
          </a:xfrm>
          <a:prstGeom prst="rect">
            <a:avLst/>
          </a:prstGeom>
          <a:noFill/>
        </p:spPr>
        <p:txBody>
          <a:bodyPr wrap="none" rtlCol="0">
            <a:spAutoFit/>
          </a:bodyPr>
          <a:lstStyle/>
          <a:p>
            <a:endParaRPr lang="en-US" dirty="0"/>
          </a:p>
        </p:txBody>
      </p:sp>
      <p:sp>
        <p:nvSpPr>
          <p:cNvPr id="9" name="Action Button: Back or Previous 8">
            <a:hlinkClick r:id="rId3" action="ppaction://hlinksldjump" highlightClick="1"/>
            <a:extLst>
              <a:ext uri="{FF2B5EF4-FFF2-40B4-BE49-F238E27FC236}">
                <a16:creationId xmlns:a16="http://schemas.microsoft.com/office/drawing/2014/main" id="{622FAC82-769C-3A4A-8F94-2FB63F0307C1}"/>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36643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2" name="TextBox 1">
            <a:extLst>
              <a:ext uri="{FF2B5EF4-FFF2-40B4-BE49-F238E27FC236}">
                <a16:creationId xmlns:a16="http://schemas.microsoft.com/office/drawing/2014/main" id="{B61D9C46-2754-FE44-A13E-5E64652E0D34}"/>
              </a:ext>
            </a:extLst>
          </p:cNvPr>
          <p:cNvSpPr txBox="1"/>
          <p:nvPr/>
        </p:nvSpPr>
        <p:spPr>
          <a:xfrm>
            <a:off x="1495168" y="7315200"/>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C4227C1B-783E-604F-B932-A6FE146E5B57}"/>
              </a:ext>
            </a:extLst>
          </p:cNvPr>
          <p:cNvSpPr/>
          <p:nvPr/>
        </p:nvSpPr>
        <p:spPr>
          <a:xfrm>
            <a:off x="6498975" y="373026"/>
            <a:ext cx="5569153" cy="369332"/>
          </a:xfrm>
          <a:prstGeom prst="rect">
            <a:avLst/>
          </a:prstGeom>
        </p:spPr>
        <p:txBody>
          <a:bodyPr wrap="none">
            <a:spAutoFit/>
          </a:bodyPr>
          <a:lstStyle/>
          <a:p>
            <a:r>
              <a:rPr lang="en-US" altLang="zh-CN" dirty="0">
                <a:solidFill>
                  <a:schemeClr val="bg1"/>
                </a:solidFill>
              </a:rPr>
              <a:t>Machine</a:t>
            </a:r>
            <a:r>
              <a:rPr lang="zh-CN" altLang="en-US" dirty="0">
                <a:solidFill>
                  <a:schemeClr val="bg1"/>
                </a:solidFill>
              </a:rPr>
              <a:t> </a:t>
            </a:r>
            <a:r>
              <a:rPr lang="en-US" altLang="zh-CN" dirty="0">
                <a:solidFill>
                  <a:schemeClr val="bg1"/>
                </a:solidFill>
              </a:rPr>
              <a:t>Learning</a:t>
            </a:r>
            <a:r>
              <a:rPr lang="zh-CN" altLang="en-US" dirty="0">
                <a:solidFill>
                  <a:schemeClr val="bg1"/>
                </a:solidFill>
              </a:rPr>
              <a:t> </a:t>
            </a:r>
            <a:r>
              <a:rPr lang="en-US" altLang="zh-CN" dirty="0">
                <a:solidFill>
                  <a:schemeClr val="bg1"/>
                </a:solidFill>
              </a:rPr>
              <a:t>Platform</a:t>
            </a:r>
            <a:r>
              <a:rPr lang="zh-CN" altLang="en-US" dirty="0">
                <a:solidFill>
                  <a:schemeClr val="bg1"/>
                </a:solidFill>
              </a:rPr>
              <a:t> </a:t>
            </a:r>
            <a:r>
              <a:rPr lang="en-US" altLang="zh-CN" dirty="0">
                <a:solidFill>
                  <a:schemeClr val="bg1"/>
                </a:solidFill>
              </a:rPr>
              <a:t>Life-Cycle</a:t>
            </a:r>
            <a:r>
              <a:rPr lang="zh-CN" altLang="en-US" dirty="0">
                <a:solidFill>
                  <a:schemeClr val="bg1"/>
                </a:solidFill>
              </a:rPr>
              <a:t> </a:t>
            </a:r>
            <a:r>
              <a:rPr lang="en-US" altLang="zh-CN" dirty="0">
                <a:solidFill>
                  <a:schemeClr val="bg1"/>
                </a:solidFill>
              </a:rPr>
              <a:t>Management</a:t>
            </a:r>
            <a:endParaRPr lang="en-US" dirty="0">
              <a:solidFill>
                <a:schemeClr val="bg1"/>
              </a:solidFill>
            </a:endParaRPr>
          </a:p>
        </p:txBody>
      </p:sp>
      <p:sp>
        <p:nvSpPr>
          <p:cNvPr id="3" name="Action Button: Forward or Next 2">
            <a:hlinkClick r:id="rId3" action="ppaction://hlinksldjump" highlightClick="1"/>
            <a:extLst>
              <a:ext uri="{FF2B5EF4-FFF2-40B4-BE49-F238E27FC236}">
                <a16:creationId xmlns:a16="http://schemas.microsoft.com/office/drawing/2014/main" id="{02F8E7EB-946E-1442-91D4-D2ADBC96150E}"/>
              </a:ext>
            </a:extLst>
          </p:cNvPr>
          <p:cNvSpPr/>
          <p:nvPr/>
        </p:nvSpPr>
        <p:spPr>
          <a:xfrm>
            <a:off x="10889673" y="5866410"/>
            <a:ext cx="486888" cy="439387"/>
          </a:xfrm>
          <a:prstGeom prst="actionButtonForwardNex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9BAA02D-D275-6543-8A61-249594F99700}"/>
              </a:ext>
            </a:extLst>
          </p:cNvPr>
          <p:cNvPicPr>
            <a:picLocks noChangeAspect="1"/>
          </p:cNvPicPr>
          <p:nvPr/>
        </p:nvPicPr>
        <p:blipFill rotWithShape="1">
          <a:blip r:embed="rId4"/>
          <a:srcRect t="3101"/>
          <a:stretch/>
        </p:blipFill>
        <p:spPr>
          <a:xfrm>
            <a:off x="6268" y="-10483"/>
            <a:ext cx="11909460" cy="6868484"/>
          </a:xfrm>
          <a:prstGeom prst="rect">
            <a:avLst/>
          </a:prstGeom>
        </p:spPr>
      </p:pic>
    </p:spTree>
    <p:extLst>
      <p:ext uri="{BB962C8B-B14F-4D97-AF65-F5344CB8AC3E}">
        <p14:creationId xmlns:p14="http://schemas.microsoft.com/office/powerpoint/2010/main" val="169699153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a:t>
            </a:r>
            <a:r>
              <a:rPr lang="zh-CN" altLang="en-US" dirty="0">
                <a:solidFill>
                  <a:schemeClr val="accent1"/>
                </a:solidFill>
              </a:rPr>
              <a:t> </a:t>
            </a:r>
            <a:r>
              <a:rPr lang="en-US" altLang="zh-CN" dirty="0">
                <a:solidFill>
                  <a:schemeClr val="accent1"/>
                </a:solidFill>
              </a:rPr>
              <a:t>Learning</a:t>
            </a:r>
            <a:r>
              <a:rPr lang="zh-CN" altLang="en-US" dirty="0">
                <a:solidFill>
                  <a:schemeClr val="accent1"/>
                </a:solidFill>
              </a:rPr>
              <a:t> </a:t>
            </a:r>
            <a:r>
              <a:rPr lang="en-US" altLang="zh-CN" dirty="0">
                <a:solidFill>
                  <a:schemeClr val="accent1"/>
                </a:solidFill>
              </a:rPr>
              <a:t>Platform</a:t>
            </a:r>
            <a:r>
              <a:rPr lang="zh-CN" altLang="en-US" dirty="0">
                <a:solidFill>
                  <a:schemeClr val="accent1"/>
                </a:solidFill>
              </a:rPr>
              <a:t> </a:t>
            </a:r>
            <a:r>
              <a:rPr lang="en-US" altLang="zh-CN" dirty="0">
                <a:solidFill>
                  <a:schemeClr val="accent1"/>
                </a:solidFill>
              </a:rPr>
              <a:t>Life-Cycle</a:t>
            </a:r>
            <a:r>
              <a:rPr lang="zh-CN" altLang="en-US" dirty="0">
                <a:solidFill>
                  <a:schemeClr val="accent1"/>
                </a:solidFill>
              </a:rPr>
              <a:t> </a:t>
            </a:r>
            <a:r>
              <a:rPr lang="en-US" altLang="zh-CN" dirty="0">
                <a:solidFill>
                  <a:schemeClr val="accent1"/>
                </a:solidFill>
              </a:rPr>
              <a:t>Management</a:t>
            </a:r>
            <a:endParaRPr lang="en-US" dirty="0">
              <a:solidFill>
                <a:schemeClr val="accent1"/>
              </a:solidFill>
            </a:endParaRPr>
          </a:p>
        </p:txBody>
      </p:sp>
      <p:sp>
        <p:nvSpPr>
          <p:cNvPr id="14" name="Rectangle 13">
            <a:hlinkClick r:id="rId3" action="ppaction://hlinksldjump"/>
            <a:extLst>
              <a:ext uri="{FF2B5EF4-FFF2-40B4-BE49-F238E27FC236}">
                <a16:creationId xmlns:a16="http://schemas.microsoft.com/office/drawing/2014/main" id="{F7C6938D-D197-4042-8519-983D5B1EBCE5}"/>
              </a:ext>
            </a:extLst>
          </p:cNvPr>
          <p:cNvSpPr/>
          <p:nvPr/>
        </p:nvSpPr>
        <p:spPr>
          <a:xfrm>
            <a:off x="2241007" y="2704061"/>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Discovery</a:t>
            </a:r>
            <a:endParaRPr lang="en-US" dirty="0">
              <a:solidFill>
                <a:schemeClr val="tx1">
                  <a:lumMod val="95000"/>
                  <a:lumOff val="5000"/>
                </a:schemeClr>
              </a:solidFill>
            </a:endParaRPr>
          </a:p>
        </p:txBody>
      </p:sp>
      <p:sp>
        <p:nvSpPr>
          <p:cNvPr id="21" name="Rectangle 20">
            <a:hlinkClick r:id="rId4" action="ppaction://hlinksldjump"/>
            <a:extLst>
              <a:ext uri="{FF2B5EF4-FFF2-40B4-BE49-F238E27FC236}">
                <a16:creationId xmlns:a16="http://schemas.microsoft.com/office/drawing/2014/main" id="{C88F6C00-3537-CD4C-A3EC-28DE51A4608F}"/>
              </a:ext>
            </a:extLst>
          </p:cNvPr>
          <p:cNvSpPr/>
          <p:nvPr/>
        </p:nvSpPr>
        <p:spPr>
          <a:xfrm>
            <a:off x="4326826" y="2711084"/>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Feature</a:t>
            </a:r>
            <a:r>
              <a:rPr lang="zh-Hans" altLang="en-US" dirty="0">
                <a:solidFill>
                  <a:schemeClr val="tx1">
                    <a:lumMod val="95000"/>
                    <a:lumOff val="5000"/>
                  </a:schemeClr>
                </a:solidFill>
              </a:rPr>
              <a:t> </a:t>
            </a:r>
            <a:r>
              <a:rPr lang="en-US" altLang="zh-Hans" dirty="0">
                <a:solidFill>
                  <a:schemeClr val="tx1">
                    <a:lumMod val="95000"/>
                    <a:lumOff val="5000"/>
                  </a:schemeClr>
                </a:solidFill>
              </a:rPr>
              <a:t>Engineering</a:t>
            </a:r>
            <a:endParaRPr lang="en-US" dirty="0">
              <a:solidFill>
                <a:schemeClr val="tx1">
                  <a:lumMod val="95000"/>
                  <a:lumOff val="5000"/>
                </a:schemeClr>
              </a:solidFill>
            </a:endParaRPr>
          </a:p>
        </p:txBody>
      </p:sp>
      <p:sp>
        <p:nvSpPr>
          <p:cNvPr id="22" name="Rectangle 21">
            <a:hlinkClick r:id="rId5" action="ppaction://hlinksldjump"/>
            <a:extLst>
              <a:ext uri="{FF2B5EF4-FFF2-40B4-BE49-F238E27FC236}">
                <a16:creationId xmlns:a16="http://schemas.microsoft.com/office/drawing/2014/main" id="{44BB3ADA-6C7F-0F4E-A0B2-EC605FE594BF}"/>
              </a:ext>
            </a:extLst>
          </p:cNvPr>
          <p:cNvSpPr/>
          <p:nvPr/>
        </p:nvSpPr>
        <p:spPr>
          <a:xfrm>
            <a:off x="8412107" y="2716502"/>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Training</a:t>
            </a:r>
            <a:endParaRPr lang="en-US" dirty="0">
              <a:solidFill>
                <a:schemeClr val="tx1">
                  <a:lumMod val="95000"/>
                  <a:lumOff val="5000"/>
                </a:schemeClr>
              </a:solidFill>
            </a:endParaRPr>
          </a:p>
        </p:txBody>
      </p:sp>
      <p:sp>
        <p:nvSpPr>
          <p:cNvPr id="23" name="Rectangle 22">
            <a:hlinkClick r:id="rId6" action="ppaction://hlinksldjump"/>
            <a:extLst>
              <a:ext uri="{FF2B5EF4-FFF2-40B4-BE49-F238E27FC236}">
                <a16:creationId xmlns:a16="http://schemas.microsoft.com/office/drawing/2014/main" id="{C72439B9-57F6-C04B-8BFB-5622D679C982}"/>
              </a:ext>
            </a:extLst>
          </p:cNvPr>
          <p:cNvSpPr/>
          <p:nvPr/>
        </p:nvSpPr>
        <p:spPr>
          <a:xfrm>
            <a:off x="10445273" y="2704061"/>
            <a:ext cx="1470455" cy="107142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dirty="0">
                <a:solidFill>
                  <a:schemeClr val="tx1">
                    <a:lumMod val="95000"/>
                    <a:lumOff val="5000"/>
                  </a:schemeClr>
                </a:solidFill>
              </a:rPr>
              <a:t>Scoring</a:t>
            </a:r>
            <a:endParaRPr lang="en-US" dirty="0">
              <a:solidFill>
                <a:schemeClr val="tx1">
                  <a:lumMod val="95000"/>
                  <a:lumOff val="5000"/>
                </a:schemeClr>
              </a:solidFill>
            </a:endParaRPr>
          </a:p>
        </p:txBody>
      </p:sp>
      <p:sp>
        <p:nvSpPr>
          <p:cNvPr id="24" name="Rectangle 23">
            <a:hlinkClick r:id="rId7" action="ppaction://hlinksldjump"/>
            <a:extLst>
              <a:ext uri="{FF2B5EF4-FFF2-40B4-BE49-F238E27FC236}">
                <a16:creationId xmlns:a16="http://schemas.microsoft.com/office/drawing/2014/main" id="{DF28DE93-5539-8048-87DF-0E4F144B4050}"/>
              </a:ext>
            </a:extLst>
          </p:cNvPr>
          <p:cNvSpPr/>
          <p:nvPr/>
        </p:nvSpPr>
        <p:spPr>
          <a:xfrm>
            <a:off x="6378941" y="2716502"/>
            <a:ext cx="1470455" cy="107519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lumMod val="95000"/>
                    <a:lumOff val="5000"/>
                  </a:schemeClr>
                </a:solidFill>
              </a:rPr>
              <a:t>Model</a:t>
            </a:r>
            <a:r>
              <a:rPr lang="zh-Hans" altLang="en-US" dirty="0">
                <a:solidFill>
                  <a:schemeClr val="tx1">
                    <a:lumMod val="95000"/>
                    <a:lumOff val="5000"/>
                  </a:schemeClr>
                </a:solidFill>
              </a:rPr>
              <a:t> </a:t>
            </a:r>
            <a:r>
              <a:rPr lang="en-US" altLang="zh-Hans" sz="1600" dirty="0">
                <a:solidFill>
                  <a:schemeClr val="tx1">
                    <a:lumMod val="95000"/>
                    <a:lumOff val="5000"/>
                  </a:schemeClr>
                </a:solidFill>
              </a:rPr>
              <a:t>Development</a:t>
            </a:r>
            <a:endParaRPr lang="en-US" sz="1600" dirty="0">
              <a:solidFill>
                <a:schemeClr val="tx1">
                  <a:lumMod val="95000"/>
                  <a:lumOff val="5000"/>
                </a:schemeClr>
              </a:solidFill>
            </a:endParaRPr>
          </a:p>
        </p:txBody>
      </p:sp>
      <p:sp>
        <p:nvSpPr>
          <p:cNvPr id="6" name="Striped Right Arrow 5">
            <a:extLst>
              <a:ext uri="{FF2B5EF4-FFF2-40B4-BE49-F238E27FC236}">
                <a16:creationId xmlns:a16="http://schemas.microsoft.com/office/drawing/2014/main" id="{5D8D8EA0-9B1D-304A-A6DA-C17B124FF108}"/>
              </a:ext>
            </a:extLst>
          </p:cNvPr>
          <p:cNvSpPr/>
          <p:nvPr/>
        </p:nvSpPr>
        <p:spPr>
          <a:xfrm>
            <a:off x="244841" y="2526603"/>
            <a:ext cx="1975480" cy="1475173"/>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Hans" dirty="0">
                <a:solidFill>
                  <a:schemeClr val="tx1">
                    <a:lumMod val="95000"/>
                    <a:lumOff val="5000"/>
                  </a:schemeClr>
                </a:solidFill>
              </a:rPr>
              <a:t>Data</a:t>
            </a:r>
            <a:r>
              <a:rPr lang="zh-Hans" altLang="en-US" dirty="0">
                <a:solidFill>
                  <a:schemeClr val="tx1">
                    <a:lumMod val="95000"/>
                    <a:lumOff val="5000"/>
                  </a:schemeClr>
                </a:solidFill>
              </a:rPr>
              <a:t> </a:t>
            </a:r>
            <a:r>
              <a:rPr lang="en-US" altLang="zh-Hans" dirty="0">
                <a:solidFill>
                  <a:schemeClr val="tx1">
                    <a:lumMod val="95000"/>
                    <a:lumOff val="5000"/>
                  </a:schemeClr>
                </a:solidFill>
              </a:rPr>
              <a:t>Ingestion</a:t>
            </a:r>
            <a:endParaRPr lang="en-US" dirty="0">
              <a:solidFill>
                <a:schemeClr val="tx1">
                  <a:lumMod val="95000"/>
                  <a:lumOff val="5000"/>
                </a:schemeClr>
              </a:solidFill>
            </a:endParaRPr>
          </a:p>
        </p:txBody>
      </p:sp>
      <p:sp>
        <p:nvSpPr>
          <p:cNvPr id="25" name="Striped Right Arrow 24">
            <a:extLst>
              <a:ext uri="{FF2B5EF4-FFF2-40B4-BE49-F238E27FC236}">
                <a16:creationId xmlns:a16="http://schemas.microsoft.com/office/drawing/2014/main" id="{4D946371-0952-DD42-9DE2-85DE6A924197}"/>
              </a:ext>
            </a:extLst>
          </p:cNvPr>
          <p:cNvSpPr/>
          <p:nvPr/>
        </p:nvSpPr>
        <p:spPr>
          <a:xfrm>
            <a:off x="3808608"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6" name="Striped Right Arrow 25">
            <a:extLst>
              <a:ext uri="{FF2B5EF4-FFF2-40B4-BE49-F238E27FC236}">
                <a16:creationId xmlns:a16="http://schemas.microsoft.com/office/drawing/2014/main" id="{D9837C6F-0810-4E45-991E-2E412AB46934}"/>
              </a:ext>
            </a:extLst>
          </p:cNvPr>
          <p:cNvSpPr/>
          <p:nvPr/>
        </p:nvSpPr>
        <p:spPr>
          <a:xfrm>
            <a:off x="5861964"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7" name="Striped Right Arrow 26">
            <a:extLst>
              <a:ext uri="{FF2B5EF4-FFF2-40B4-BE49-F238E27FC236}">
                <a16:creationId xmlns:a16="http://schemas.microsoft.com/office/drawing/2014/main" id="{A27A3D93-5DD6-A844-B879-BE2B301EA472}"/>
              </a:ext>
            </a:extLst>
          </p:cNvPr>
          <p:cNvSpPr/>
          <p:nvPr/>
        </p:nvSpPr>
        <p:spPr>
          <a:xfrm>
            <a:off x="7914079" y="3010427"/>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28" name="Striped Right Arrow 27">
            <a:extLst>
              <a:ext uri="{FF2B5EF4-FFF2-40B4-BE49-F238E27FC236}">
                <a16:creationId xmlns:a16="http://schemas.microsoft.com/office/drawing/2014/main" id="{BB69D2A0-4D72-CB43-9CCB-A71C4C8C8E4B}"/>
              </a:ext>
            </a:extLst>
          </p:cNvPr>
          <p:cNvSpPr/>
          <p:nvPr/>
        </p:nvSpPr>
        <p:spPr>
          <a:xfrm>
            <a:off x="9942319" y="3004654"/>
            <a:ext cx="452294" cy="483572"/>
          </a:xfrm>
          <a:prstGeom prst="stripedRightArrow">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3175">
                <a:solidFill>
                  <a:schemeClr val="accent1">
                    <a:lumMod val="75000"/>
                  </a:schemeClr>
                </a:solidFill>
              </a:ln>
              <a:effectLst>
                <a:outerShdw blurRad="50800" dist="38100" dir="2700000" algn="tl" rotWithShape="0">
                  <a:prstClr val="black">
                    <a:alpha val="40000"/>
                  </a:prstClr>
                </a:outerShdw>
              </a:effectLst>
            </a:endParaRPr>
          </a:p>
        </p:txBody>
      </p:sp>
      <p:sp>
        <p:nvSpPr>
          <p:cNvPr id="7" name="Curved Down Arrow 6">
            <a:extLst>
              <a:ext uri="{FF2B5EF4-FFF2-40B4-BE49-F238E27FC236}">
                <a16:creationId xmlns:a16="http://schemas.microsoft.com/office/drawing/2014/main" id="{1E9459F8-6C78-744E-B5E5-38FAD8E7DD3D}"/>
              </a:ext>
            </a:extLst>
          </p:cNvPr>
          <p:cNvSpPr/>
          <p:nvPr/>
        </p:nvSpPr>
        <p:spPr>
          <a:xfrm rot="10800000">
            <a:off x="5029998" y="3891946"/>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9" name="Curved Down Arrow 28">
            <a:extLst>
              <a:ext uri="{FF2B5EF4-FFF2-40B4-BE49-F238E27FC236}">
                <a16:creationId xmlns:a16="http://schemas.microsoft.com/office/drawing/2014/main" id="{DF39E9E0-3349-4146-ABDF-BEEE9A6B770F}"/>
              </a:ext>
            </a:extLst>
          </p:cNvPr>
          <p:cNvSpPr/>
          <p:nvPr/>
        </p:nvSpPr>
        <p:spPr>
          <a:xfrm rot="10800000">
            <a:off x="7344867" y="3891947"/>
            <a:ext cx="1963314" cy="743542"/>
          </a:xfrm>
          <a:prstGeom prst="curved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Curved Up Arrow 7">
            <a:extLst>
              <a:ext uri="{FF2B5EF4-FFF2-40B4-BE49-F238E27FC236}">
                <a16:creationId xmlns:a16="http://schemas.microsoft.com/office/drawing/2014/main" id="{DC6D3063-3AFD-AA44-95DD-FD54520BD508}"/>
              </a:ext>
            </a:extLst>
          </p:cNvPr>
          <p:cNvSpPr/>
          <p:nvPr/>
        </p:nvSpPr>
        <p:spPr>
          <a:xfrm rot="10800000">
            <a:off x="4898909" y="1468849"/>
            <a:ext cx="4300954" cy="1183136"/>
          </a:xfrm>
          <a:prstGeom prst="curved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Striped Right Arrow 8">
            <a:extLst>
              <a:ext uri="{FF2B5EF4-FFF2-40B4-BE49-F238E27FC236}">
                <a16:creationId xmlns:a16="http://schemas.microsoft.com/office/drawing/2014/main" id="{074A0A35-6EB4-704F-B441-9509306E2593}"/>
              </a:ext>
            </a:extLst>
          </p:cNvPr>
          <p:cNvSpPr/>
          <p:nvPr/>
        </p:nvSpPr>
        <p:spPr>
          <a:xfrm>
            <a:off x="244841" y="4778529"/>
            <a:ext cx="11670887" cy="878891"/>
          </a:xfrm>
          <a:prstGeom prst="stripedRightArrow">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ans" dirty="0">
                <a:solidFill>
                  <a:schemeClr val="tx1"/>
                </a:solidFill>
              </a:rPr>
              <a:t>Life-Cycle</a:t>
            </a:r>
            <a:r>
              <a:rPr lang="zh-Hans" altLang="en-US" dirty="0">
                <a:solidFill>
                  <a:schemeClr val="tx1"/>
                </a:solidFill>
              </a:rPr>
              <a:t> </a:t>
            </a:r>
            <a:r>
              <a:rPr lang="en-US" altLang="zh-Hans" dirty="0">
                <a:solidFill>
                  <a:schemeClr val="tx1"/>
                </a:solidFill>
              </a:rPr>
              <a:t>Management</a:t>
            </a:r>
            <a:endParaRPr lang="en-US" dirty="0">
              <a:solidFill>
                <a:schemeClr val="tx1"/>
              </a:solidFill>
            </a:endParaRPr>
          </a:p>
        </p:txBody>
      </p:sp>
      <p:sp>
        <p:nvSpPr>
          <p:cNvPr id="19" name="Action Button: Back or Previous 18">
            <a:hlinkClick r:id="rId8" action="ppaction://hlinksldjump" highlightClick="1"/>
            <a:extLst>
              <a:ext uri="{FF2B5EF4-FFF2-40B4-BE49-F238E27FC236}">
                <a16:creationId xmlns:a16="http://schemas.microsoft.com/office/drawing/2014/main" id="{5EE3E8AD-AE55-0749-AA83-A8261ECC96D9}"/>
              </a:ext>
            </a:extLst>
          </p:cNvPr>
          <p:cNvSpPr/>
          <p:nvPr/>
        </p:nvSpPr>
        <p:spPr>
          <a:xfrm>
            <a:off x="11013370" y="6100196"/>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Content Placeholder 1">
            <a:extLst>
              <a:ext uri="{FF2B5EF4-FFF2-40B4-BE49-F238E27FC236}">
                <a16:creationId xmlns:a16="http://schemas.microsoft.com/office/drawing/2014/main" id="{FE88910A-5095-714B-84B8-DABE3EB116D6}"/>
              </a:ext>
            </a:extLst>
          </p:cNvPr>
          <p:cNvSpPr>
            <a:spLocks noGrp="1"/>
          </p:cNvSpPr>
          <p:nvPr>
            <p:ph type="body" sz="quarter" idx="14"/>
          </p:nvPr>
        </p:nvSpPr>
        <p:spPr>
          <a:xfrm>
            <a:off x="637863" y="750738"/>
            <a:ext cx="11108309" cy="1400147"/>
          </a:xfrm>
        </p:spPr>
        <p:txBody>
          <a:bodyPr>
            <a:normAutofit/>
          </a:bodyPr>
          <a:lstStyle/>
          <a:p>
            <a:pPr lvl="1"/>
            <a:r>
              <a:rPr lang="en-US" altLang="zh-Hans" b="1" dirty="0">
                <a:sym typeface="Wingdings" pitchFamily="2" charset="2"/>
              </a:rPr>
              <a:t>ML</a:t>
            </a:r>
            <a:r>
              <a:rPr lang="zh-Hans" altLang="en-US" b="1" dirty="0">
                <a:sym typeface="Wingdings" pitchFamily="2" charset="2"/>
              </a:rPr>
              <a:t> </a:t>
            </a:r>
            <a:r>
              <a:rPr lang="en-US" altLang="zh-Hans" b="1" dirty="0">
                <a:sym typeface="Wingdings" pitchFamily="2" charset="2"/>
              </a:rPr>
              <a:t>Platform</a:t>
            </a:r>
            <a:r>
              <a:rPr lang="zh-Hans" altLang="en-US" b="1" dirty="0">
                <a:sym typeface="Wingdings" pitchFamily="2" charset="2"/>
              </a:rPr>
              <a:t> </a:t>
            </a:r>
            <a:r>
              <a:rPr lang="en-US" altLang="zh-Hans" b="1" dirty="0">
                <a:sym typeface="Wingdings" pitchFamily="2" charset="2"/>
              </a:rPr>
              <a:t>Life-Cycle</a:t>
            </a:r>
            <a:endParaRPr lang="en-US" altLang="zh-Hans" b="1" dirty="0"/>
          </a:p>
        </p:txBody>
      </p:sp>
    </p:spTree>
    <p:extLst>
      <p:ext uri="{BB962C8B-B14F-4D97-AF65-F5344CB8AC3E}">
        <p14:creationId xmlns:p14="http://schemas.microsoft.com/office/powerpoint/2010/main" val="278425628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4"/>
          </p:nvPr>
        </p:nvSpPr>
        <p:spPr>
          <a:xfrm>
            <a:off x="697239" y="1613618"/>
            <a:ext cx="11108309" cy="1400147"/>
          </a:xfrm>
        </p:spPr>
        <p:txBody>
          <a:bodyPr>
            <a:normAutofit/>
          </a:bodyPr>
          <a:lstStyle/>
          <a:p>
            <a:pPr lvl="1"/>
            <a:r>
              <a:rPr lang="en-US" altLang="zh-Hans" b="1" dirty="0">
                <a:sym typeface="Wingdings" pitchFamily="2" charset="2"/>
              </a:rPr>
              <a:t>Data</a:t>
            </a:r>
            <a:r>
              <a:rPr lang="zh-Hans" altLang="en-US" b="1" dirty="0"/>
              <a:t> </a:t>
            </a:r>
            <a:r>
              <a:rPr lang="en-US" altLang="zh-Hans" b="1" dirty="0"/>
              <a:t>Discovery</a:t>
            </a:r>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548429"/>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endParaRPr lang="en-US" altLang="zh-Hans" sz="2000" dirty="0"/>
          </a:p>
        </p:txBody>
      </p:sp>
      <p:sp>
        <p:nvSpPr>
          <p:cNvPr id="7" name="TextBox 6">
            <a:extLst>
              <a:ext uri="{FF2B5EF4-FFF2-40B4-BE49-F238E27FC236}">
                <a16:creationId xmlns:a16="http://schemas.microsoft.com/office/drawing/2014/main" id="{74B24528-1FD9-2648-A7F2-333913F200F1}"/>
              </a:ext>
            </a:extLst>
          </p:cNvPr>
          <p:cNvSpPr txBox="1"/>
          <p:nvPr/>
        </p:nvSpPr>
        <p:spPr>
          <a:xfrm>
            <a:off x="254833" y="3043044"/>
            <a:ext cx="6428691" cy="2446824"/>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US" altLang="zh-Hans" sz="3200" dirty="0"/>
              <a:t>Metadata/catalog tool</a:t>
            </a:r>
          </a:p>
          <a:p>
            <a:pPr>
              <a:spcBef>
                <a:spcPts val="1000"/>
              </a:spcBef>
            </a:pPr>
            <a:endParaRPr lang="en-US" altLang="zh-Hans" sz="3200" dirty="0"/>
          </a:p>
          <a:p>
            <a:pPr marL="342900" indent="-342900">
              <a:spcBef>
                <a:spcPts val="1000"/>
              </a:spcBef>
              <a:buFont typeface="Arial" panose="020B0604020202020204" pitchFamily="34" charset="0"/>
              <a:buChar char="•"/>
            </a:pPr>
            <a:r>
              <a:rPr lang="en-US" altLang="zh-Hans" sz="3200" dirty="0"/>
              <a:t>Accessible data source</a:t>
            </a:r>
            <a:r>
              <a:rPr lang="zh-Hans" altLang="en-US" sz="3200" dirty="0"/>
              <a:t> </a:t>
            </a:r>
            <a:endParaRPr lang="en-US" altLang="zh-Hans" sz="3200" dirty="0"/>
          </a:p>
          <a:p>
            <a:pPr>
              <a:spcBef>
                <a:spcPts val="1000"/>
              </a:spcBef>
            </a:pPr>
            <a:r>
              <a:rPr lang="en-US" altLang="zh-Hans" sz="3200" dirty="0"/>
              <a:t>  (Raw attributes &amp; Data lineage)</a:t>
            </a:r>
          </a:p>
        </p:txBody>
      </p:sp>
      <p:sp>
        <p:nvSpPr>
          <p:cNvPr id="8" name="Action Button: Back or Previous 7">
            <a:hlinkClick r:id="rId3" action="ppaction://hlinksldjump" highlightClick="1"/>
            <a:extLst>
              <a:ext uri="{FF2B5EF4-FFF2-40B4-BE49-F238E27FC236}">
                <a16:creationId xmlns:a16="http://schemas.microsoft.com/office/drawing/2014/main" id="{B91D9D7C-A713-7149-BC1B-9A1E5A215EF3}"/>
              </a:ext>
            </a:extLst>
          </p:cNvPr>
          <p:cNvSpPr/>
          <p:nvPr/>
        </p:nvSpPr>
        <p:spPr>
          <a:xfrm>
            <a:off x="11157834" y="613249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154" name="Picture 10" descr="https://documents.lucidchart.com/documents/25bde589-4e98-4168-b3c3-456144a6c084/pages/0_0?a=350&amp;x=634&amp;y=-108&amp;w=132&amp;h=260&amp;store=1&amp;accept=image%2F*&amp;auth=LCA%2014dba83ba1fc819aca70a9061bc1f614abe0117a-ts%3D1522815972">
            <a:extLst>
              <a:ext uri="{FF2B5EF4-FFF2-40B4-BE49-F238E27FC236}">
                <a16:creationId xmlns:a16="http://schemas.microsoft.com/office/drawing/2014/main" id="{D75A697D-DA1D-274E-9EE3-EA91FB7AD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7842" y="1137438"/>
            <a:ext cx="1036307" cy="204121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8ACBFE7-B13C-D149-B89B-94AEFCD70935}"/>
              </a:ext>
            </a:extLst>
          </p:cNvPr>
          <p:cNvCxnSpPr>
            <a:cxnSpLocks/>
          </p:cNvCxnSpPr>
          <p:nvPr/>
        </p:nvCxnSpPr>
        <p:spPr>
          <a:xfrm flipH="1">
            <a:off x="8953352" y="2158044"/>
            <a:ext cx="16295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9967F33B-2AAA-D649-A0DA-1E057406CADF}"/>
              </a:ext>
            </a:extLst>
          </p:cNvPr>
          <p:cNvSpPr/>
          <p:nvPr/>
        </p:nvSpPr>
        <p:spPr>
          <a:xfrm>
            <a:off x="6737749" y="1613618"/>
            <a:ext cx="2192216" cy="104335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ysClr val="windowText" lastClr="000000"/>
                </a:solidFill>
              </a:rPr>
              <a:t>Metadata/Catalog tool</a:t>
            </a:r>
          </a:p>
        </p:txBody>
      </p:sp>
      <p:sp>
        <p:nvSpPr>
          <p:cNvPr id="12" name="Can 11">
            <a:extLst>
              <a:ext uri="{FF2B5EF4-FFF2-40B4-BE49-F238E27FC236}">
                <a16:creationId xmlns:a16="http://schemas.microsoft.com/office/drawing/2014/main" id="{0E886A74-972C-2841-A52B-457E0D0E7E02}"/>
              </a:ext>
            </a:extLst>
          </p:cNvPr>
          <p:cNvSpPr/>
          <p:nvPr/>
        </p:nvSpPr>
        <p:spPr>
          <a:xfrm>
            <a:off x="6683525" y="3781477"/>
            <a:ext cx="2485293" cy="1429359"/>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tx1"/>
                </a:solidFill>
              </a:rPr>
              <a:t>Data Lake</a:t>
            </a:r>
          </a:p>
        </p:txBody>
      </p:sp>
      <p:sp>
        <p:nvSpPr>
          <p:cNvPr id="13" name="Down Arrow 12">
            <a:extLst>
              <a:ext uri="{FF2B5EF4-FFF2-40B4-BE49-F238E27FC236}">
                <a16:creationId xmlns:a16="http://schemas.microsoft.com/office/drawing/2014/main" id="{765A3F5E-EDCE-3C42-B987-D05ABC5B369C}"/>
              </a:ext>
            </a:extLst>
          </p:cNvPr>
          <p:cNvSpPr/>
          <p:nvPr/>
        </p:nvSpPr>
        <p:spPr>
          <a:xfrm>
            <a:off x="7573018" y="2656972"/>
            <a:ext cx="521678" cy="1278005"/>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985487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4"/>
          </p:nvPr>
        </p:nvSpPr>
        <p:spPr>
          <a:xfrm>
            <a:off x="792420" y="1359273"/>
            <a:ext cx="11108309" cy="1400147"/>
          </a:xfrm>
        </p:spPr>
        <p:txBody>
          <a:bodyPr>
            <a:normAutofit/>
          </a:bodyPr>
          <a:lstStyle/>
          <a:p>
            <a:pPr lvl="1"/>
            <a:r>
              <a:rPr lang="en-US" altLang="zh-Hans" b="1" dirty="0"/>
              <a:t>Feature</a:t>
            </a:r>
            <a:r>
              <a:rPr lang="zh-Hans" altLang="en-US" b="1" dirty="0"/>
              <a:t> </a:t>
            </a:r>
            <a:r>
              <a:rPr lang="en-US" altLang="zh-Hans" b="1" dirty="0"/>
              <a:t>Engineering</a:t>
            </a:r>
          </a:p>
        </p:txBody>
      </p:sp>
      <p:sp>
        <p:nvSpPr>
          <p:cNvPr id="4" name="Rectangle 3">
            <a:extLst>
              <a:ext uri="{FF2B5EF4-FFF2-40B4-BE49-F238E27FC236}">
                <a16:creationId xmlns:a16="http://schemas.microsoft.com/office/drawing/2014/main" id="{C90EBFC8-1DF3-974B-97AD-78F250DF540C}"/>
              </a:ext>
            </a:extLst>
          </p:cNvPr>
          <p:cNvSpPr/>
          <p:nvPr/>
        </p:nvSpPr>
        <p:spPr>
          <a:xfrm>
            <a:off x="6346575" y="220626"/>
            <a:ext cx="5569153" cy="369332"/>
          </a:xfrm>
          <a:prstGeom prst="rect">
            <a:avLst/>
          </a:prstGeom>
        </p:spPr>
        <p:txBody>
          <a:bodyPr wrap="none">
            <a:spAutoFit/>
          </a:bodyPr>
          <a:lstStyle/>
          <a:p>
            <a:r>
              <a:rPr lang="en-US" altLang="zh-CN" dirty="0">
                <a:solidFill>
                  <a:schemeClr val="accent1"/>
                </a:solidFill>
              </a:rPr>
              <a:t>Machine Learning Platform Life-Cycle Management</a:t>
            </a:r>
          </a:p>
        </p:txBody>
      </p:sp>
      <p:sp>
        <p:nvSpPr>
          <p:cNvPr id="9" name="Content Placeholder 1">
            <a:extLst>
              <a:ext uri="{FF2B5EF4-FFF2-40B4-BE49-F238E27FC236}">
                <a16:creationId xmlns:a16="http://schemas.microsoft.com/office/drawing/2014/main" id="{C19DD666-CD97-7F4A-B769-FAB084F24247}"/>
              </a:ext>
            </a:extLst>
          </p:cNvPr>
          <p:cNvSpPr txBox="1">
            <a:spLocks/>
          </p:cNvSpPr>
          <p:nvPr/>
        </p:nvSpPr>
        <p:spPr>
          <a:xfrm>
            <a:off x="501304" y="3548429"/>
            <a:ext cx="11414424" cy="1400147"/>
          </a:xfrm>
          <a:prstGeom prst="rect">
            <a:avLst/>
          </a:prstGeom>
        </p:spPr>
        <p:txBody>
          <a:bodyPr vert="horz" lIns="91424" tIns="45711" rIns="91424" bIns="45711" rtlCol="0">
            <a:normAutofit/>
          </a:bodyPr>
          <a:lstStyle>
            <a:lvl1pPr marL="0" indent="0" algn="l" defTabSz="457039" rtl="0" eaLnBrk="1" latinLnBrk="0" hangingPunct="1">
              <a:lnSpc>
                <a:spcPct val="100000"/>
              </a:lnSpc>
              <a:spcBef>
                <a:spcPts val="1800"/>
              </a:spcBef>
              <a:buFontTx/>
              <a:buNone/>
              <a:defRPr sz="3600" b="1" kern="1200" spc="0" baseline="0">
                <a:solidFill>
                  <a:schemeClr val="tx1"/>
                </a:solidFill>
                <a:latin typeface="+mj-lt"/>
                <a:ea typeface="+mn-ea"/>
                <a:cs typeface="Avenir Next Demi Bold"/>
              </a:defRPr>
            </a:lvl1pPr>
            <a:lvl2pPr marL="0" indent="0" algn="l" defTabSz="457039" rtl="0" eaLnBrk="1" latinLnBrk="0" hangingPunct="1">
              <a:lnSpc>
                <a:spcPct val="100000"/>
              </a:lnSpc>
              <a:spcBef>
                <a:spcPts val="400"/>
              </a:spcBef>
              <a:spcAft>
                <a:spcPts val="400"/>
              </a:spcAft>
              <a:buClrTx/>
              <a:buSzPct val="90000"/>
              <a:buFont typeface="Arial" charset="0"/>
              <a:buNone/>
              <a:defRPr sz="3600" kern="1200" spc="0" baseline="0">
                <a:solidFill>
                  <a:schemeClr val="tx1"/>
                </a:solidFill>
                <a:latin typeface="+mn-lt"/>
                <a:ea typeface="+mn-ea"/>
                <a:cs typeface="+mn-cs"/>
              </a:defRPr>
            </a:lvl2pPr>
            <a:lvl3pPr marL="274320" indent="-274320" algn="l" defTabSz="457039" rtl="0" eaLnBrk="1" latinLnBrk="0" hangingPunct="1">
              <a:lnSpc>
                <a:spcPct val="100000"/>
              </a:lnSpc>
              <a:spcBef>
                <a:spcPts val="400"/>
              </a:spcBef>
              <a:spcAft>
                <a:spcPts val="400"/>
              </a:spcAft>
              <a:buClrTx/>
              <a:buSzPct val="90000"/>
              <a:buFont typeface="Arial"/>
              <a:buChar char="•"/>
              <a:defRPr sz="3200" i="0" kern="1200" spc="0" baseline="0">
                <a:solidFill>
                  <a:schemeClr val="tx1"/>
                </a:solidFill>
                <a:latin typeface="+mn-lt"/>
                <a:ea typeface="+mn-ea"/>
                <a:cs typeface="+mn-cs"/>
              </a:defRPr>
            </a:lvl3pPr>
            <a:lvl4pPr marL="548640" indent="-274320" algn="l" defTabSz="457039" rtl="0" eaLnBrk="1" latinLnBrk="0" hangingPunct="1">
              <a:lnSpc>
                <a:spcPct val="100000"/>
              </a:lnSpc>
              <a:spcBef>
                <a:spcPts val="400"/>
              </a:spcBef>
              <a:spcAft>
                <a:spcPts val="400"/>
              </a:spcAft>
              <a:buClrTx/>
              <a:buSzPct val="100000"/>
              <a:buFont typeface="Lucida Grande"/>
              <a:buChar char="–"/>
              <a:defRPr sz="2800" b="0" i="0" kern="1200" spc="0">
                <a:solidFill>
                  <a:schemeClr val="tx1"/>
                </a:solidFill>
                <a:latin typeface="+mn-lt"/>
                <a:ea typeface="+mn-ea"/>
                <a:cs typeface="+mn-cs"/>
              </a:defRPr>
            </a:lvl4pPr>
            <a:lvl5pPr marL="548640" indent="0" algn="l" defTabSz="457039" rtl="0" eaLnBrk="1" latinLnBrk="0" hangingPunct="1">
              <a:lnSpc>
                <a:spcPct val="95000"/>
              </a:lnSpc>
              <a:spcBef>
                <a:spcPts val="400"/>
              </a:spcBef>
              <a:spcAft>
                <a:spcPts val="400"/>
              </a:spcAft>
              <a:buClr>
                <a:schemeClr val="tx1"/>
              </a:buClr>
              <a:buSzPct val="90000"/>
              <a:buFontTx/>
              <a:buNone/>
              <a:defRPr sz="28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lvl="1"/>
            <a:endParaRPr lang="en-US" altLang="zh-Hans" sz="2000" dirty="0"/>
          </a:p>
        </p:txBody>
      </p:sp>
      <p:sp>
        <p:nvSpPr>
          <p:cNvPr id="5" name="TextBox 4">
            <a:extLst>
              <a:ext uri="{FF2B5EF4-FFF2-40B4-BE49-F238E27FC236}">
                <a16:creationId xmlns:a16="http://schemas.microsoft.com/office/drawing/2014/main" id="{B6E0041A-373E-844B-82D5-2DE9C8AC82C2}"/>
              </a:ext>
            </a:extLst>
          </p:cNvPr>
          <p:cNvSpPr txBox="1"/>
          <p:nvPr/>
        </p:nvSpPr>
        <p:spPr>
          <a:xfrm>
            <a:off x="676474" y="2578995"/>
            <a:ext cx="6514093" cy="3688189"/>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US" altLang="zh-Hans" sz="3200" dirty="0"/>
              <a:t>Output</a:t>
            </a:r>
            <a:r>
              <a:rPr lang="zh-Hans" altLang="en-US" sz="3200" dirty="0"/>
              <a:t> </a:t>
            </a:r>
            <a:r>
              <a:rPr lang="en-US" altLang="zh-Hans" sz="3200" dirty="0"/>
              <a:t>:</a:t>
            </a:r>
            <a:r>
              <a:rPr lang="zh-Hans" altLang="en-US" sz="3200" dirty="0"/>
              <a:t> </a:t>
            </a:r>
            <a:r>
              <a:rPr lang="en-US" altLang="zh-Hans" sz="3200" dirty="0"/>
              <a:t>features</a:t>
            </a:r>
          </a:p>
          <a:p>
            <a:pPr marL="342900" indent="-342900">
              <a:spcBef>
                <a:spcPts val="1000"/>
              </a:spcBef>
              <a:buFont typeface="Arial" panose="020B0604020202020204" pitchFamily="34" charset="0"/>
              <a:buChar char="•"/>
            </a:pPr>
            <a:endParaRPr lang="en-US" altLang="zh-Hans" sz="3200" dirty="0"/>
          </a:p>
          <a:p>
            <a:pPr marL="342900" indent="-342900">
              <a:spcBef>
                <a:spcPts val="1000"/>
              </a:spcBef>
              <a:buFont typeface="Arial" panose="020B0604020202020204" pitchFamily="34" charset="0"/>
              <a:buChar char="•"/>
            </a:pPr>
            <a:r>
              <a:rPr lang="en-US" altLang="zh-Hans" sz="3200" dirty="0"/>
              <a:t>Reproducible</a:t>
            </a:r>
          </a:p>
          <a:p>
            <a:pPr marL="342900" indent="-342900">
              <a:spcBef>
                <a:spcPts val="1000"/>
              </a:spcBef>
              <a:buFont typeface="Arial" panose="020B0604020202020204" pitchFamily="34" charset="0"/>
              <a:buChar char="•"/>
            </a:pPr>
            <a:endParaRPr lang="en-US" altLang="zh-Hans" sz="3200" dirty="0"/>
          </a:p>
          <a:p>
            <a:pPr marL="342900" indent="-342900">
              <a:spcBef>
                <a:spcPts val="1000"/>
              </a:spcBef>
              <a:buFont typeface="Arial" panose="020B0604020202020204" pitchFamily="34" charset="0"/>
              <a:buChar char="•"/>
            </a:pPr>
            <a:r>
              <a:rPr lang="en-US" altLang="zh-Hans" sz="3200" dirty="0"/>
              <a:t>Reusable</a:t>
            </a:r>
          </a:p>
          <a:p>
            <a:pPr>
              <a:spcBef>
                <a:spcPts val="1000"/>
              </a:spcBef>
            </a:pPr>
            <a:endParaRPr lang="en-US" altLang="zh-Hans" sz="3200" dirty="0"/>
          </a:p>
        </p:txBody>
      </p:sp>
      <p:pic>
        <p:nvPicPr>
          <p:cNvPr id="10" name="Picture 10" descr="https://documents.lucidchart.com/documents/25bde589-4e98-4168-b3c3-456144a6c084/pages/0_0?a=350&amp;x=634&amp;y=-108&amp;w=132&amp;h=260&amp;store=1&amp;accept=image%2F*&amp;auth=LCA%2014dba83ba1fc819aca70a9061bc1f614abe0117a-ts%3D1522815972">
            <a:extLst>
              <a:ext uri="{FF2B5EF4-FFF2-40B4-BE49-F238E27FC236}">
                <a16:creationId xmlns:a16="http://schemas.microsoft.com/office/drawing/2014/main" id="{2B3BD64B-62A3-9A4A-92F3-9906BC4C3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892" y="1239886"/>
            <a:ext cx="1036307" cy="20412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D6ACF85C-1942-BD4A-9092-E1E427F90767}"/>
              </a:ext>
            </a:extLst>
          </p:cNvPr>
          <p:cNvCxnSpPr>
            <a:cxnSpLocks/>
          </p:cNvCxnSpPr>
          <p:nvPr/>
        </p:nvCxnSpPr>
        <p:spPr>
          <a:xfrm flipH="1">
            <a:off x="8616402" y="2260492"/>
            <a:ext cx="16295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048A73B0-EA5F-A841-A3A3-5ED56DBC4094}"/>
              </a:ext>
            </a:extLst>
          </p:cNvPr>
          <p:cNvSpPr/>
          <p:nvPr/>
        </p:nvSpPr>
        <p:spPr>
          <a:xfrm>
            <a:off x="6400799" y="1716066"/>
            <a:ext cx="2192216" cy="104335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ysClr val="windowText" lastClr="000000"/>
                </a:solidFill>
              </a:rPr>
              <a:t>Metadata/Catalog tool</a:t>
            </a:r>
          </a:p>
        </p:txBody>
      </p:sp>
      <p:sp>
        <p:nvSpPr>
          <p:cNvPr id="13" name="Can 12">
            <a:extLst>
              <a:ext uri="{FF2B5EF4-FFF2-40B4-BE49-F238E27FC236}">
                <a16:creationId xmlns:a16="http://schemas.microsoft.com/office/drawing/2014/main" id="{794A6D1A-2BE5-3249-99E2-FDC2BE172B65}"/>
              </a:ext>
            </a:extLst>
          </p:cNvPr>
          <p:cNvSpPr/>
          <p:nvPr/>
        </p:nvSpPr>
        <p:spPr>
          <a:xfrm>
            <a:off x="6346575" y="3883925"/>
            <a:ext cx="2485293" cy="1429359"/>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tx1"/>
                </a:solidFill>
              </a:rPr>
              <a:t>Feature Repository</a:t>
            </a:r>
          </a:p>
        </p:txBody>
      </p:sp>
      <p:sp>
        <p:nvSpPr>
          <p:cNvPr id="14" name="Down Arrow 13">
            <a:extLst>
              <a:ext uri="{FF2B5EF4-FFF2-40B4-BE49-F238E27FC236}">
                <a16:creationId xmlns:a16="http://schemas.microsoft.com/office/drawing/2014/main" id="{54BD102B-2115-194C-A3EC-1B7489D39528}"/>
              </a:ext>
            </a:extLst>
          </p:cNvPr>
          <p:cNvSpPr/>
          <p:nvPr/>
        </p:nvSpPr>
        <p:spPr>
          <a:xfrm>
            <a:off x="7236068" y="2759420"/>
            <a:ext cx="521678" cy="1278005"/>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Action Button: Back or Previous 14">
            <a:hlinkClick r:id="rId4" action="ppaction://hlinksldjump" highlightClick="1"/>
            <a:extLst>
              <a:ext uri="{FF2B5EF4-FFF2-40B4-BE49-F238E27FC236}">
                <a16:creationId xmlns:a16="http://schemas.microsoft.com/office/drawing/2014/main" id="{F142708A-A8A7-A542-A793-94A4BCA60FF4}"/>
              </a:ext>
            </a:extLst>
          </p:cNvPr>
          <p:cNvSpPr/>
          <p:nvPr/>
        </p:nvSpPr>
        <p:spPr>
          <a:xfrm>
            <a:off x="11157834" y="6132499"/>
            <a:ext cx="334259" cy="333977"/>
          </a:xfrm>
          <a:prstGeom prst="actionButtonBackPrevious">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31375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uit PPTv03 Internal" id="{ED8BA7A9-909E-6F4D-AAE3-FDA77E3B5A63}" vid="{4DA959AF-2C47-1F45-B829-1C5FCA217D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44441</TotalTime>
  <Words>4909</Words>
  <Application>Microsoft Macintosh PowerPoint</Application>
  <PresentationFormat>Widescreen</PresentationFormat>
  <Paragraphs>836</Paragraphs>
  <Slides>43</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宋体</vt:lpstr>
      <vt:lpstr>Arial</vt:lpstr>
      <vt:lpstr>Avenir Next Demi Bold</vt:lpstr>
      <vt:lpstr>Avenir Next Regular</vt:lpstr>
      <vt:lpstr>AvenirNext forINTUIT</vt:lpstr>
      <vt:lpstr>AvenirNext forINTUIT Bold</vt:lpstr>
      <vt:lpstr>Calibri</vt:lpstr>
      <vt:lpstr>Lucida Grande</vt:lpstr>
      <vt:lpstr>Wingdings</vt:lpstr>
      <vt:lpstr>Intuit v01</vt:lpstr>
      <vt:lpstr>think-cell Slide</vt:lpstr>
      <vt:lpstr>Machine Learning Platform Life-Cycle Management</vt:lpstr>
      <vt:lpstr>ABOUT ME</vt:lpstr>
      <vt:lpstr>ABOUT INTUIT</vt:lpstr>
      <vt:lpstr>PowerPoint Presentation</vt:lpstr>
      <vt:lpstr>What is a Machine Learning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Mess!</vt:lpstr>
      <vt:lpstr>Ideal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containers/virtual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Hope</dc:creator>
  <cp:lastModifiedBy>Wang, Hope</cp:lastModifiedBy>
  <cp:revision>1296</cp:revision>
  <dcterms:created xsi:type="dcterms:W3CDTF">2018-01-07T23:38:28Z</dcterms:created>
  <dcterms:modified xsi:type="dcterms:W3CDTF">2018-05-24T23:26:07Z</dcterms:modified>
</cp:coreProperties>
</file>